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5"/>
  </p:notesMasterIdLst>
  <p:sldIdLst>
    <p:sldId id="258" r:id="rId2"/>
    <p:sldId id="319" r:id="rId3"/>
    <p:sldId id="316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66" r:id="rId51"/>
    <p:sldId id="367" r:id="rId52"/>
    <p:sldId id="368" r:id="rId53"/>
    <p:sldId id="369" r:id="rId54"/>
    <p:sldId id="370" r:id="rId55"/>
    <p:sldId id="371" r:id="rId56"/>
    <p:sldId id="372" r:id="rId57"/>
    <p:sldId id="373" r:id="rId58"/>
    <p:sldId id="374" r:id="rId59"/>
    <p:sldId id="375" r:id="rId60"/>
    <p:sldId id="376" r:id="rId61"/>
    <p:sldId id="377" r:id="rId62"/>
    <p:sldId id="378" r:id="rId63"/>
    <p:sldId id="379" r:id="rId64"/>
    <p:sldId id="380" r:id="rId65"/>
    <p:sldId id="381" r:id="rId66"/>
    <p:sldId id="382" r:id="rId67"/>
    <p:sldId id="383" r:id="rId68"/>
    <p:sldId id="384" r:id="rId69"/>
    <p:sldId id="385" r:id="rId70"/>
    <p:sldId id="386" r:id="rId71"/>
    <p:sldId id="431" r:id="rId72"/>
    <p:sldId id="388" r:id="rId73"/>
    <p:sldId id="389" r:id="rId74"/>
    <p:sldId id="390" r:id="rId75"/>
    <p:sldId id="391" r:id="rId76"/>
    <p:sldId id="392" r:id="rId77"/>
    <p:sldId id="393" r:id="rId78"/>
    <p:sldId id="394" r:id="rId79"/>
    <p:sldId id="395" r:id="rId80"/>
    <p:sldId id="396" r:id="rId81"/>
    <p:sldId id="397" r:id="rId82"/>
    <p:sldId id="398" r:id="rId83"/>
    <p:sldId id="399" r:id="rId84"/>
    <p:sldId id="400" r:id="rId85"/>
    <p:sldId id="401" r:id="rId86"/>
    <p:sldId id="402" r:id="rId87"/>
    <p:sldId id="403" r:id="rId88"/>
    <p:sldId id="404" r:id="rId89"/>
    <p:sldId id="405" r:id="rId90"/>
    <p:sldId id="406" r:id="rId91"/>
    <p:sldId id="409" r:id="rId92"/>
    <p:sldId id="410" r:id="rId93"/>
    <p:sldId id="411" r:id="rId94"/>
    <p:sldId id="412" r:id="rId95"/>
    <p:sldId id="414" r:id="rId96"/>
    <p:sldId id="415" r:id="rId97"/>
    <p:sldId id="416" r:id="rId98"/>
    <p:sldId id="407" r:id="rId99"/>
    <p:sldId id="417" r:id="rId100"/>
    <p:sldId id="418" r:id="rId101"/>
    <p:sldId id="419" r:id="rId102"/>
    <p:sldId id="420" r:id="rId103"/>
    <p:sldId id="421" r:id="rId104"/>
    <p:sldId id="422" r:id="rId105"/>
    <p:sldId id="423" r:id="rId106"/>
    <p:sldId id="424" r:id="rId107"/>
    <p:sldId id="425" r:id="rId108"/>
    <p:sldId id="426" r:id="rId109"/>
    <p:sldId id="427" r:id="rId110"/>
    <p:sldId id="428" r:id="rId111"/>
    <p:sldId id="429" r:id="rId112"/>
    <p:sldId id="430" r:id="rId113"/>
    <p:sldId id="297" r:id="rId114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5" userDrawn="1">
          <p15:clr>
            <a:srgbClr val="A4A3A4"/>
          </p15:clr>
        </p15:guide>
        <p15:guide id="4" orient="horz" pos="1649" userDrawn="1">
          <p15:clr>
            <a:srgbClr val="A4A3A4"/>
          </p15:clr>
        </p15:guide>
        <p15:guide id="7" orient="horz" pos="2105" userDrawn="1">
          <p15:clr>
            <a:srgbClr val="A4A3A4"/>
          </p15:clr>
        </p15:guide>
        <p15:guide id="8" orient="horz" pos="3117" userDrawn="1">
          <p15:clr>
            <a:srgbClr val="A4A3A4"/>
          </p15:clr>
        </p15:guide>
        <p15:guide id="9" orient="horz" pos="2985" userDrawn="1">
          <p15:clr>
            <a:srgbClr val="A4A3A4"/>
          </p15:clr>
        </p15:guide>
        <p15:guide id="10" orient="horz" pos="2845" userDrawn="1">
          <p15:clr>
            <a:srgbClr val="A4A3A4"/>
          </p15:clr>
        </p15:guide>
        <p15:guide id="11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9300"/>
    <a:srgbClr val="00FA00"/>
    <a:srgbClr val="FFFC00"/>
    <a:srgbClr val="FF2600"/>
    <a:srgbClr val="FF40FF"/>
    <a:srgbClr val="942093"/>
    <a:srgbClr val="FF4C41"/>
    <a:srgbClr val="009051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8" autoAdjust="0"/>
    <p:restoredTop sz="94353" autoAdjust="0"/>
  </p:normalViewPr>
  <p:slideViewPr>
    <p:cSldViewPr snapToGrid="0" snapToObjects="1">
      <p:cViewPr varScale="1">
        <p:scale>
          <a:sx n="135" d="100"/>
          <a:sy n="135" d="100"/>
        </p:scale>
        <p:origin x="184" y="456"/>
      </p:cViewPr>
      <p:guideLst>
        <p:guide orient="horz" pos="785"/>
        <p:guide orient="horz" pos="1649"/>
        <p:guide orient="horz" pos="2105"/>
        <p:guide orient="horz" pos="3117"/>
        <p:guide orient="horz" pos="2985"/>
        <p:guide orient="horz" pos="2845"/>
        <p:guide pos="2160"/>
      </p:guideLst>
    </p:cSldViewPr>
  </p:slideViewPr>
  <p:outlineViewPr>
    <p:cViewPr>
      <p:scale>
        <a:sx n="33" d="100"/>
        <a:sy n="33" d="100"/>
      </p:scale>
      <p:origin x="0" y="-7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7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2B5F3-CA21-B746-93BD-89BD39E53309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7D147-E104-D44D-A191-1057172D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8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42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275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5685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052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3110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5037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4291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4520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932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47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5910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33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5418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line – As E is greater than or equal to 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6878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1673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V^2 </a:t>
            </a:r>
            <a:r>
              <a:rPr lang="en-US" dirty="0" err="1"/>
              <a:t>logV</a:t>
            </a:r>
            <a:r>
              <a:rPr lang="en-US" dirty="0"/>
              <a:t> is worse than V^2 – but only just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0515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29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49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22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14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71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92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23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36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15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23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25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21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79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33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33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46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22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867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39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215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61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80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91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519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488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217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525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not theta(2E) </a:t>
            </a:r>
            <a:r>
              <a:rPr lang="en-US" dirty="0">
                <a:sym typeface="Wingdings" pitchFamily="2" charset="2"/>
              </a:rPr>
              <a:t> unreachable edges can be there</a:t>
            </a:r>
          </a:p>
          <a:p>
            <a:r>
              <a:rPr lang="en-US" dirty="0">
                <a:sym typeface="Wingdings" pitchFamily="2" charset="2"/>
              </a:rPr>
              <a:t>It is an aggregate complexity – not V.E, but V+E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68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870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timestamps provide important information about the structure of the graph and are generally helpful in reasoning about the behavior of depth-first 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08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163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523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932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253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438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252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912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back edge – Since D is already finished, it is not necessarily true that there is an additional path from D to E. But, anyway D is finished/discovered, so we will not visit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11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469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066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73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921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322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211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172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901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803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888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880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804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497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98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578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478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313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991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527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590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387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696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086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251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2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104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732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426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695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704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457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2052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137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066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6593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09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510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151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6089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302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893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266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9463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6081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471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6013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39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906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386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8995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3179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356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9831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6104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0514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8503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8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or 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7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A5008C-C18C-CF49-B719-814D28DFB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21, 26, 27, 28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6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0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273845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5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4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72BE35F-32F8-EF4B-BC4B-7E5EC806D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21, 26, 27, 28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8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6"/>
            <a:ext cx="5915025" cy="2139553"/>
          </a:xfrm>
        </p:spPr>
        <p:txBody>
          <a:bodyPr anchor="b">
            <a:normAutofit/>
          </a:bodyPr>
          <a:lstStyle>
            <a:lvl1pPr algn="l">
              <a:defRPr sz="3038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2CB1A7C-221D-B945-8D8A-8E561D2D9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21, 26, 27, 28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638648"/>
            <a:ext cx="2914650" cy="29940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638648"/>
            <a:ext cx="2914650" cy="299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6DC95EF-3978-E044-8602-2C5B2A265B3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21, 26, 27, 28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597955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215890"/>
            <a:ext cx="2901255" cy="2426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1597955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2215887"/>
            <a:ext cx="2915543" cy="2426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6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660374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45539" y="4869209"/>
            <a:ext cx="440975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869209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6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6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7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573968"/>
            <a:ext cx="5915025" cy="3058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745578" y="204190"/>
            <a:ext cx="49279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sz="1013" b="1" dirty="0"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sz="1013" b="0" i="1" dirty="0" err="1"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sz="1013" b="0" i="1" dirty="0"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85798"/>
            <a:ext cx="6858000" cy="8069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" y="11904"/>
            <a:ext cx="439340" cy="6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9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6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116.png"/><Relationship Id="rId5" Type="http://schemas.openxmlformats.org/officeDocument/2006/relationships/image" Target="../media/image105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04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3" Type="http://schemas.openxmlformats.org/officeDocument/2006/relationships/image" Target="../media/image124.png"/><Relationship Id="rId21" Type="http://schemas.openxmlformats.org/officeDocument/2006/relationships/image" Target="../media/image139.png"/><Relationship Id="rId7" Type="http://schemas.openxmlformats.org/officeDocument/2006/relationships/image" Target="../media/image127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111.xml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129.png"/><Relationship Id="rId5" Type="http://schemas.openxmlformats.org/officeDocument/2006/relationships/image" Target="../media/image126.png"/><Relationship Id="rId15" Type="http://schemas.openxmlformats.org/officeDocument/2006/relationships/image" Target="../media/image133.png"/><Relationship Id="rId23" Type="http://schemas.openxmlformats.org/officeDocument/2006/relationships/image" Target="../media/image141.png"/><Relationship Id="rId10" Type="http://schemas.openxmlformats.org/officeDocument/2006/relationships/image" Target="../media/image110.png"/><Relationship Id="rId19" Type="http://schemas.openxmlformats.org/officeDocument/2006/relationships/image" Target="../media/image137.png"/><Relationship Id="rId4" Type="http://schemas.openxmlformats.org/officeDocument/2006/relationships/image" Target="../media/image125.png"/><Relationship Id="rId9" Type="http://schemas.openxmlformats.org/officeDocument/2006/relationships/image" Target="../media/image109.png"/><Relationship Id="rId14" Type="http://schemas.openxmlformats.org/officeDocument/2006/relationships/image" Target="../media/image132.png"/><Relationship Id="rId22" Type="http://schemas.openxmlformats.org/officeDocument/2006/relationships/image" Target="../media/image14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3" Type="http://schemas.openxmlformats.org/officeDocument/2006/relationships/image" Target="../media/image142.png"/><Relationship Id="rId21" Type="http://schemas.openxmlformats.org/officeDocument/2006/relationships/image" Target="../media/image150.png"/><Relationship Id="rId7" Type="http://schemas.openxmlformats.org/officeDocument/2006/relationships/image" Target="../media/image146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notesSlide" Target="../notesSlides/notesSlide112.xml"/><Relationship Id="rId16" Type="http://schemas.openxmlformats.org/officeDocument/2006/relationships/image" Target="../media/image139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11" Type="http://schemas.openxmlformats.org/officeDocument/2006/relationships/image" Target="../media/image134.png"/><Relationship Id="rId5" Type="http://schemas.openxmlformats.org/officeDocument/2006/relationships/image" Target="../media/image144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19" Type="http://schemas.openxmlformats.org/officeDocument/2006/relationships/image" Target="../media/image148.png"/><Relationship Id="rId4" Type="http://schemas.openxmlformats.org/officeDocument/2006/relationships/image" Target="../media/image143.png"/><Relationship Id="rId9" Type="http://schemas.openxmlformats.org/officeDocument/2006/relationships/image" Target="../media/image132.png"/><Relationship Id="rId14" Type="http://schemas.openxmlformats.org/officeDocument/2006/relationships/image" Target="../media/image147.png"/><Relationship Id="rId22" Type="http://schemas.openxmlformats.org/officeDocument/2006/relationships/image" Target="../media/image15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fEWj93XjON0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42.png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42.png"/><Relationship Id="rId9" Type="http://schemas.openxmlformats.org/officeDocument/2006/relationships/image" Target="../media/image31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ctrTitle"/>
          </p:nvPr>
        </p:nvSpPr>
        <p:spPr>
          <a:xfrm>
            <a:off x="85725" y="1855089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Algorithms – I (CS29003/203)</a:t>
            </a:r>
            <a:endParaRPr sz="2025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76B60-3941-56FE-895E-1EF8702705F0}"/>
              </a:ext>
            </a:extLst>
          </p:cNvPr>
          <p:cNvSpPr txBox="1"/>
          <p:nvPr/>
        </p:nvSpPr>
        <p:spPr>
          <a:xfrm>
            <a:off x="2426677" y="2792217"/>
            <a:ext cx="2288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Autumn 2022, IIT Kharagpur</a:t>
            </a:r>
          </a:p>
        </p:txBody>
      </p:sp>
      <p:sp>
        <p:nvSpPr>
          <p:cNvPr id="2" name="Google Shape;78;p11">
            <a:extLst>
              <a:ext uri="{FF2B5EF4-FFF2-40B4-BE49-F238E27FC236}">
                <a16:creationId xmlns:a16="http://schemas.microsoft.com/office/drawing/2014/main" id="{1DE48748-150D-95F8-0A05-38DB6C0CBE94}"/>
              </a:ext>
            </a:extLst>
          </p:cNvPr>
          <p:cNvSpPr txBox="1">
            <a:spLocks/>
          </p:cNvSpPr>
          <p:nvPr/>
        </p:nvSpPr>
        <p:spPr>
          <a:xfrm>
            <a:off x="171450" y="3282615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88971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5008429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Multigraph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 multigraph is a graph (directed or not) in which multiple edges and loops are allowed</a:t>
            </a:r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Simple graph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 simple graph is an undirected graph which has neither multiple edges nor loops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Default definition of a graph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Weighted graph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In a weighted graph, each edge is associated with a weight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Weights usually represent costs, lengths, capacities, etc.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Depends on the problem at hand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58BE2-E7E5-953D-7596-D74644154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62" y="1091272"/>
            <a:ext cx="1233897" cy="1061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4DD3C1-9B0F-A7EC-E7D1-B40DFDA7F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266" y="2297786"/>
            <a:ext cx="1593172" cy="8842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16B04B-A24D-F754-2F34-6B5A0E1A5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191" y="3295640"/>
            <a:ext cx="1448967" cy="14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9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1734352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1734352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093916" y="108375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2066621" y="29606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141289" y="10824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87298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3408992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3408992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093916" y="108375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2066621" y="29606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141289" y="10824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16E8BB5-7DD3-692D-9C5E-D124672364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b="0" dirty="0"/>
                  <a:t>Among the three remaining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400" dirty="0"/>
                  <a:t> can not get any better. So, I shall update the neighbors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400" dirty="0"/>
                  <a:t> and I shall not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400" dirty="0"/>
                  <a:t> again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16E8BB5-7DD3-692D-9C5E-D12467236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  <a:blipFill>
                <a:blip r:embed="rId4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34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4376142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r>
                            <a:rPr lang="en-US" sz="1200" dirty="0"/>
                            <a:t> 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4376142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093916" y="108375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2066621" y="29606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141289" y="10824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863517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883839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r>
                            <a:rPr lang="en-US" sz="1200" dirty="0"/>
                            <a:t> 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883839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093916" y="108375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2066621" y="29606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141289" y="10824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8049DB-56BC-6D7B-8079-06BDABA735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b="0" dirty="0"/>
                  <a:t>Among the two remaining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400" dirty="0"/>
                  <a:t> can not get any better. So, I shall update the neighbors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400" dirty="0"/>
                  <a:t> and I shall not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400" dirty="0"/>
                  <a:t> again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8049DB-56BC-6D7B-8079-06BDABA73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  <a:blipFill>
                <a:blip r:embed="rId4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4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72535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13</a:t>
                          </a:r>
                          <a:r>
                            <a:rPr lang="en-US" sz="1200" dirty="0"/>
                            <a:t> 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72535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112770" y="10837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2066621" y="29606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141289" y="10824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168809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443665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13</a:t>
                          </a:r>
                          <a:r>
                            <a:rPr lang="en-US" sz="1200" dirty="0"/>
                            <a:t> 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443665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112770" y="10837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2066621" y="29606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141289" y="10824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BD926C-DEBF-BAA9-1FAD-70A18C08A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is the only remaining vertex and it is not going to update anything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has the shortest distance of 9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BD926C-DEBF-BAA9-1FAD-70A18C08A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  <a:blipFill>
                <a:blip r:embed="rId4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85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330924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13</a:t>
                          </a:r>
                          <a:r>
                            <a:rPr lang="en-US" sz="1200" dirty="0"/>
                            <a:t> 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330924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112770" y="10837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2066621" y="29606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141289" y="10824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BD926C-DEBF-BAA9-1FAD-70A18C08AD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is the only remaining vertex and it is not going to update anything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 has the shortest distance of 9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To get the path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400" dirty="0"/>
                  <a:t>, we trace the parents starting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It will be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1BD926C-DEBF-BAA9-1FAD-70A18C08A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  <a:blipFill>
                <a:blip r:embed="rId4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64251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Dijkstra’s Algorithm - Pseudocode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114416" y="1222386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403656" y="145861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414862" y="231625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511330" y="117921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490911" y="267144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767271" y="178595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313623" y="177769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633857" y="211517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625742" y="160763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1898433" y="18520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304627" y="18520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9045541"/>
                  </p:ext>
                </p:extLst>
              </p:nvPr>
            </p:nvGraphicFramePr>
            <p:xfrm>
              <a:off x="316641" y="2976589"/>
              <a:ext cx="2332291" cy="189497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7141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907884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867266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3788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292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292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299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13</a:t>
                          </a:r>
                          <a:r>
                            <a:rPr lang="en-US" sz="1200" dirty="0"/>
                            <a:t> 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292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37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9045541"/>
                  </p:ext>
                </p:extLst>
              </p:nvPr>
            </p:nvGraphicFramePr>
            <p:xfrm>
              <a:off x="316641" y="2976589"/>
              <a:ext cx="2332291" cy="189497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7141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907884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867266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3788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8116" t="-7407" r="-1449" b="-4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220833" r="-97222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320833" r="-97222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420833" r="-97222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37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462963" r="-97222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016511" y="273204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009073" y="101776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1962924" y="27344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037592" y="101646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5349" y="1075523"/>
                <a:ext cx="3633227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Dijkstra(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=∞,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𝑁𝑢𝑙𝑙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Initialize a data structure for the vertices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200" dirty="0">
                    <a:solidFill>
                      <a:srgbClr val="0432FF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>
                    <a:solidFill>
                      <a:srgbClr val="0432FF"/>
                    </a:solidFill>
                  </a:rPr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Priority queue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𝐼𝑛𝑠𝑒𝑟𝑡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𝑔𝑒𝑡𝑀𝑖𝑛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349" y="1075523"/>
                <a:ext cx="3633227" cy="3712041"/>
              </a:xfrm>
              <a:prstGeom prst="rect">
                <a:avLst/>
              </a:prstGeom>
              <a:blipFill>
                <a:blip r:embed="rId4"/>
                <a:stretch>
                  <a:fillRect l="-697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72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Dijkstra’s Algorithm - Analysis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114416" y="1222386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403656" y="145861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414862" y="231625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511330" y="117921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490911" y="267144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767271" y="178595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313623" y="177769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633857" y="211517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625742" y="160763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1898433" y="18520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304627" y="18520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16641" y="2976589"/>
              <a:ext cx="2332291" cy="189497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7141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907884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867266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3788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292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292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r>
                            <a:rPr lang="en-US" sz="1200" dirty="0"/>
                            <a:t> 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299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14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13</a:t>
                          </a:r>
                          <a:r>
                            <a:rPr lang="en-US" sz="1200" dirty="0"/>
                            <a:t> 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292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37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16641" y="2976589"/>
              <a:ext cx="2332291" cy="189497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57141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907884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867266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3788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8116" t="-7407" r="-1449" b="-4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220833" r="-97222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320833" r="-97222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E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r>
                            <a:rPr lang="en-US" sz="1200" dirty="0"/>
                            <a:t> 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420833" r="-97222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37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✅E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111" t="-462963" r="-97222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016511" y="273204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D8A52-A3FF-48F9-8C36-6CDD4254CA28}"/>
              </a:ext>
            </a:extLst>
          </p:cNvPr>
          <p:cNvSpPr txBox="1"/>
          <p:nvPr/>
        </p:nvSpPr>
        <p:spPr>
          <a:xfrm>
            <a:off x="2009073" y="101776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5BAC6-C908-B7C7-A40D-47DC2A97338B}"/>
              </a:ext>
            </a:extLst>
          </p:cNvPr>
          <p:cNvSpPr txBox="1"/>
          <p:nvPr/>
        </p:nvSpPr>
        <p:spPr>
          <a:xfrm>
            <a:off x="1962924" y="27344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04CE5-0095-1C5F-75C4-7064D1100627}"/>
              </a:ext>
            </a:extLst>
          </p:cNvPr>
          <p:cNvSpPr txBox="1"/>
          <p:nvPr/>
        </p:nvSpPr>
        <p:spPr>
          <a:xfrm>
            <a:off x="1037592" y="101646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8845" y="1075523"/>
                <a:ext cx="3633227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Dijkstra(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=∞,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𝑁𝑢𝑙𝑙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Initialize a data structure for the vertices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200" dirty="0">
                    <a:solidFill>
                      <a:srgbClr val="0432FF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>
                    <a:solidFill>
                      <a:srgbClr val="0432FF"/>
                    </a:solidFill>
                  </a:rPr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Priority queue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𝐼𝑛𝑠𝑒𝑟𝑡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𝑔𝑒𝑡𝑀𝑖𝑛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845" y="1075523"/>
                <a:ext cx="3633227" cy="3712041"/>
              </a:xfrm>
              <a:prstGeom prst="rect">
                <a:avLst/>
              </a:prstGeom>
              <a:blipFill>
                <a:blip r:embed="rId4"/>
                <a:stretch>
                  <a:fillRect l="-348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/>
              <p:nvPr/>
            </p:nvSpPr>
            <p:spPr>
              <a:xfrm>
                <a:off x="5605224" y="1403597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224" y="1403597"/>
                <a:ext cx="395365" cy="200055"/>
              </a:xfrm>
              <a:prstGeom prst="rect">
                <a:avLst/>
              </a:prstGeom>
              <a:blipFill>
                <a:blip r:embed="rId5"/>
                <a:stretch>
                  <a:fillRect l="-937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B03AC13-E821-0EA4-8392-3831B79CDFF1}"/>
              </a:ext>
            </a:extLst>
          </p:cNvPr>
          <p:cNvGrpSpPr/>
          <p:nvPr/>
        </p:nvGrpSpPr>
        <p:grpSpPr>
          <a:xfrm>
            <a:off x="4794063" y="1283639"/>
            <a:ext cx="703487" cy="439973"/>
            <a:chOff x="2887840" y="1667591"/>
            <a:chExt cx="703487" cy="274825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60FF8F19-4804-23E2-427F-1D3CF595DDD0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85EDAD6-001C-A3B8-ECD3-8B12FE1D86ED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/>
              <p:nvPr/>
            </p:nvSpPr>
            <p:spPr>
              <a:xfrm>
                <a:off x="5541229" y="2351427"/>
                <a:ext cx="60644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Inserts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229" y="2351427"/>
                <a:ext cx="606448" cy="200055"/>
              </a:xfrm>
              <a:prstGeom prst="rect">
                <a:avLst/>
              </a:prstGeom>
              <a:blipFill>
                <a:blip r:embed="rId6"/>
                <a:stretch>
                  <a:fillRect l="-10417" t="-29412" r="-18750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3CEACDF-44E0-0349-7B8B-4AE2E9A96201}"/>
              </a:ext>
            </a:extLst>
          </p:cNvPr>
          <p:cNvGrpSpPr/>
          <p:nvPr/>
        </p:nvGrpSpPr>
        <p:grpSpPr>
          <a:xfrm>
            <a:off x="4730068" y="2231469"/>
            <a:ext cx="703487" cy="439973"/>
            <a:chOff x="2887840" y="1667591"/>
            <a:chExt cx="703487" cy="274825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05EAEB8A-1E6F-2635-DD18-548532772745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3AA0F89-CC3B-FA32-CC31-F58717945825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/>
              <p:nvPr/>
            </p:nvSpPr>
            <p:spPr>
              <a:xfrm>
                <a:off x="5888927" y="3204725"/>
                <a:ext cx="792205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300" dirty="0"/>
                  <a:t> condition</a:t>
                </a:r>
              </a:p>
              <a:p>
                <a:pPr/>
                <a:r>
                  <a:rPr lang="en-US" sz="1300" dirty="0"/>
                  <a:t>checks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927" y="3204725"/>
                <a:ext cx="792205" cy="400110"/>
              </a:xfrm>
              <a:prstGeom prst="rect">
                <a:avLst/>
              </a:prstGeom>
              <a:blipFill>
                <a:blip r:embed="rId7"/>
                <a:stretch>
                  <a:fillRect l="-12500" t="-12500" r="-1093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783329-3FD2-1377-0538-2F6F8DFD8F3A}"/>
              </a:ext>
            </a:extLst>
          </p:cNvPr>
          <p:cNvCxnSpPr/>
          <p:nvPr/>
        </p:nvCxnSpPr>
        <p:spPr>
          <a:xfrm>
            <a:off x="5261136" y="3304753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29D0956-535A-34B1-63F0-8BF4091BE40B}"/>
              </a:ext>
            </a:extLst>
          </p:cNvPr>
          <p:cNvSpPr txBox="1"/>
          <p:nvPr/>
        </p:nvSpPr>
        <p:spPr>
          <a:xfrm>
            <a:off x="3570087" y="3996144"/>
            <a:ext cx="2888543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/>
            <a:r>
              <a:rPr lang="en-US" sz="1300" dirty="0"/>
              <a:t>As we are using priority queue, there are costs associated with inserts, extracts and change priorities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/>
              <p:nvPr/>
            </p:nvSpPr>
            <p:spPr>
              <a:xfrm>
                <a:off x="4998776" y="2825997"/>
                <a:ext cx="68531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Extracts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776" y="2825997"/>
                <a:ext cx="685316" cy="200055"/>
              </a:xfrm>
              <a:prstGeom prst="rect">
                <a:avLst/>
              </a:prstGeom>
              <a:blipFill>
                <a:blip r:embed="rId8"/>
                <a:stretch>
                  <a:fillRect l="-9091" t="-23529" r="-14545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FAC590-B8F5-4A9B-02CF-DACA99254F62}"/>
              </a:ext>
            </a:extLst>
          </p:cNvPr>
          <p:cNvCxnSpPr/>
          <p:nvPr/>
        </p:nvCxnSpPr>
        <p:spPr>
          <a:xfrm>
            <a:off x="4457316" y="2928081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95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23" grpId="0"/>
      <p:bldP spid="29" grpId="0"/>
      <p:bldP spid="30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5745549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Remembering Priority Queue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A0E6CB-AB35-B23F-664E-7B64AF6AB92D}"/>
              </a:ext>
            </a:extLst>
          </p:cNvPr>
          <p:cNvGrpSpPr/>
          <p:nvPr/>
        </p:nvGrpSpPr>
        <p:grpSpPr>
          <a:xfrm>
            <a:off x="4115155" y="849744"/>
            <a:ext cx="2453425" cy="1994959"/>
            <a:chOff x="114416" y="1016460"/>
            <a:chExt cx="2453425" cy="1994959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5CD0B07-E928-DC57-5204-99C9374FB5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4416" y="1222386"/>
              <a:ext cx="2247069" cy="1584000"/>
              <a:chOff x="218114" y="1297803"/>
              <a:chExt cx="2036321" cy="148220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6AA71B2-21DE-EE99-7354-B8A8307DD9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8114" y="1836740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A71868B-DCB5-61FA-DFC0-C113DC7F556C}"/>
                  </a:ext>
                </a:extLst>
              </p:cNvPr>
              <p:cNvCxnSpPr>
                <a:cxnSpLocks/>
                <a:stCxn id="21" idx="2"/>
                <a:endCxn id="19" idx="7"/>
              </p:cNvCxnSpPr>
              <p:nvPr/>
            </p:nvCxnSpPr>
            <p:spPr>
              <a:xfrm flipH="1">
                <a:off x="556121" y="1496926"/>
                <a:ext cx="453157" cy="3978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661B79E-D7E3-1577-18B5-C745D58334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9278" y="1298926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863C2B1-0EC3-C3D7-2E11-D408251744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9278" y="2384009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5B815A8-85D4-305B-4141-7C3263E7FD38}"/>
                  </a:ext>
                </a:extLst>
              </p:cNvPr>
              <p:cNvCxnSpPr>
                <a:cxnSpLocks/>
                <a:stCxn id="24" idx="2"/>
                <a:endCxn id="19" idx="5"/>
              </p:cNvCxnSpPr>
              <p:nvPr/>
            </p:nvCxnSpPr>
            <p:spPr>
              <a:xfrm flipH="1" flipV="1">
                <a:off x="556121" y="2174747"/>
                <a:ext cx="453157" cy="399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587B946-ABAB-9CB7-58A3-6BF9574083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8435" y="1297803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1978A72-8FA2-277C-B9EC-5D0BB43914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8435" y="2382571"/>
                <a:ext cx="396000" cy="396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687E7148-F9E5-98FB-8058-A0E6A6DB0643}"/>
                  </a:ext>
                </a:extLst>
              </p:cNvPr>
              <p:cNvCxnSpPr>
                <a:cxnSpLocks/>
                <a:stCxn id="42" idx="2"/>
                <a:endCxn id="21" idx="6"/>
              </p:cNvCxnSpPr>
              <p:nvPr/>
            </p:nvCxnSpPr>
            <p:spPr>
              <a:xfrm flipH="1">
                <a:off x="1405278" y="1495803"/>
                <a:ext cx="453157" cy="112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BBD4F9D-2B07-9753-0CAB-BB2913FF1760}"/>
                  </a:ext>
                </a:extLst>
              </p:cNvPr>
              <p:cNvCxnSpPr>
                <a:cxnSpLocks/>
                <a:stCxn id="43" idx="2"/>
                <a:endCxn id="24" idx="6"/>
              </p:cNvCxnSpPr>
              <p:nvPr/>
            </p:nvCxnSpPr>
            <p:spPr>
              <a:xfrm flipH="1">
                <a:off x="1405278" y="2580571"/>
                <a:ext cx="453157" cy="143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947E945-0011-9C5D-7AEE-1DB47751A39F}"/>
                  </a:ext>
                </a:extLst>
              </p:cNvPr>
              <p:cNvCxnSpPr>
                <a:cxnSpLocks/>
                <a:stCxn id="42" idx="3"/>
                <a:endCxn id="24" idx="7"/>
              </p:cNvCxnSpPr>
              <p:nvPr/>
            </p:nvCxnSpPr>
            <p:spPr>
              <a:xfrm flipH="1">
                <a:off x="1347285" y="1635810"/>
                <a:ext cx="569143" cy="80619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1CBD4F5C-6D29-C8D2-35F2-8C2202BC69C2}"/>
                  </a:ext>
                </a:extLst>
              </p:cNvPr>
              <p:cNvSpPr/>
              <p:nvPr/>
            </p:nvSpPr>
            <p:spPr>
              <a:xfrm>
                <a:off x="1869432" y="1696825"/>
                <a:ext cx="185611" cy="669303"/>
              </a:xfrm>
              <a:custGeom>
                <a:avLst/>
                <a:gdLst>
                  <a:gd name="connsiteX0" fmla="*/ 176184 w 185611"/>
                  <a:gd name="connsiteY0" fmla="*/ 669303 h 669303"/>
                  <a:gd name="connsiteX1" fmla="*/ 25356 w 185611"/>
                  <a:gd name="connsiteY1" fmla="*/ 499620 h 669303"/>
                  <a:gd name="connsiteX2" fmla="*/ 15929 w 185611"/>
                  <a:gd name="connsiteY2" fmla="*/ 179109 h 669303"/>
                  <a:gd name="connsiteX3" fmla="*/ 185611 w 185611"/>
                  <a:gd name="connsiteY3" fmla="*/ 0 h 669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611" h="669303">
                    <a:moveTo>
                      <a:pt x="176184" y="669303"/>
                    </a:moveTo>
                    <a:cubicBezTo>
                      <a:pt x="114124" y="625311"/>
                      <a:pt x="52065" y="581319"/>
                      <a:pt x="25356" y="499620"/>
                    </a:cubicBezTo>
                    <a:cubicBezTo>
                      <a:pt x="-1353" y="417921"/>
                      <a:pt x="-10780" y="262379"/>
                      <a:pt x="15929" y="179109"/>
                    </a:cubicBezTo>
                    <a:cubicBezTo>
                      <a:pt x="42638" y="95839"/>
                      <a:pt x="114124" y="47919"/>
                      <a:pt x="185611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C43C6359-93B8-07AE-C917-F19FA5ADA458}"/>
                  </a:ext>
                </a:extLst>
              </p:cNvPr>
              <p:cNvSpPr/>
              <p:nvPr/>
            </p:nvSpPr>
            <p:spPr>
              <a:xfrm flipH="1">
                <a:off x="2045998" y="1700394"/>
                <a:ext cx="185611" cy="669303"/>
              </a:xfrm>
              <a:custGeom>
                <a:avLst/>
                <a:gdLst>
                  <a:gd name="connsiteX0" fmla="*/ 176184 w 185611"/>
                  <a:gd name="connsiteY0" fmla="*/ 669303 h 669303"/>
                  <a:gd name="connsiteX1" fmla="*/ 25356 w 185611"/>
                  <a:gd name="connsiteY1" fmla="*/ 499620 h 669303"/>
                  <a:gd name="connsiteX2" fmla="*/ 15929 w 185611"/>
                  <a:gd name="connsiteY2" fmla="*/ 179109 h 669303"/>
                  <a:gd name="connsiteX3" fmla="*/ 185611 w 185611"/>
                  <a:gd name="connsiteY3" fmla="*/ 0 h 669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611" h="669303">
                    <a:moveTo>
                      <a:pt x="176184" y="669303"/>
                    </a:moveTo>
                    <a:cubicBezTo>
                      <a:pt x="114124" y="625311"/>
                      <a:pt x="52065" y="581319"/>
                      <a:pt x="25356" y="499620"/>
                    </a:cubicBezTo>
                    <a:cubicBezTo>
                      <a:pt x="-1353" y="417921"/>
                      <a:pt x="-10780" y="262379"/>
                      <a:pt x="15929" y="179109"/>
                    </a:cubicBezTo>
                    <a:cubicBezTo>
                      <a:pt x="42638" y="95839"/>
                      <a:pt x="114124" y="47919"/>
                      <a:pt x="185611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headEnd type="none" w="med" len="med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4E4584F-1FAC-3BE8-A163-489651F0A642}"/>
                  </a:ext>
                </a:extLst>
              </p:cNvPr>
              <p:cNvSpPr/>
              <p:nvPr/>
            </p:nvSpPr>
            <p:spPr>
              <a:xfrm>
                <a:off x="993788" y="1698568"/>
                <a:ext cx="185611" cy="684000"/>
              </a:xfrm>
              <a:custGeom>
                <a:avLst/>
                <a:gdLst>
                  <a:gd name="connsiteX0" fmla="*/ 176184 w 185611"/>
                  <a:gd name="connsiteY0" fmla="*/ 669303 h 669303"/>
                  <a:gd name="connsiteX1" fmla="*/ 25356 w 185611"/>
                  <a:gd name="connsiteY1" fmla="*/ 499620 h 669303"/>
                  <a:gd name="connsiteX2" fmla="*/ 15929 w 185611"/>
                  <a:gd name="connsiteY2" fmla="*/ 179109 h 669303"/>
                  <a:gd name="connsiteX3" fmla="*/ 185611 w 185611"/>
                  <a:gd name="connsiteY3" fmla="*/ 0 h 669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611" h="669303">
                    <a:moveTo>
                      <a:pt x="176184" y="669303"/>
                    </a:moveTo>
                    <a:cubicBezTo>
                      <a:pt x="114124" y="625311"/>
                      <a:pt x="52065" y="581319"/>
                      <a:pt x="25356" y="499620"/>
                    </a:cubicBezTo>
                    <a:cubicBezTo>
                      <a:pt x="-1353" y="417921"/>
                      <a:pt x="-10780" y="262379"/>
                      <a:pt x="15929" y="179109"/>
                    </a:cubicBezTo>
                    <a:cubicBezTo>
                      <a:pt x="42638" y="95839"/>
                      <a:pt x="114124" y="47919"/>
                      <a:pt x="185611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D4CF4ACE-A02C-DF8E-DB12-4E2953DAFED4}"/>
                  </a:ext>
                </a:extLst>
              </p:cNvPr>
              <p:cNvSpPr/>
              <p:nvPr/>
            </p:nvSpPr>
            <p:spPr>
              <a:xfrm flipH="1">
                <a:off x="1171871" y="1700112"/>
                <a:ext cx="185611" cy="684000"/>
              </a:xfrm>
              <a:custGeom>
                <a:avLst/>
                <a:gdLst>
                  <a:gd name="connsiteX0" fmla="*/ 176184 w 185611"/>
                  <a:gd name="connsiteY0" fmla="*/ 669303 h 669303"/>
                  <a:gd name="connsiteX1" fmla="*/ 25356 w 185611"/>
                  <a:gd name="connsiteY1" fmla="*/ 499620 h 669303"/>
                  <a:gd name="connsiteX2" fmla="*/ 15929 w 185611"/>
                  <a:gd name="connsiteY2" fmla="*/ 179109 h 669303"/>
                  <a:gd name="connsiteX3" fmla="*/ 185611 w 185611"/>
                  <a:gd name="connsiteY3" fmla="*/ 0 h 669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611" h="669303">
                    <a:moveTo>
                      <a:pt x="176184" y="669303"/>
                    </a:moveTo>
                    <a:cubicBezTo>
                      <a:pt x="114124" y="625311"/>
                      <a:pt x="52065" y="581319"/>
                      <a:pt x="25356" y="499620"/>
                    </a:cubicBezTo>
                    <a:cubicBezTo>
                      <a:pt x="-1353" y="417921"/>
                      <a:pt x="-10780" y="262379"/>
                      <a:pt x="15929" y="179109"/>
                    </a:cubicBezTo>
                    <a:cubicBezTo>
                      <a:pt x="42638" y="95839"/>
                      <a:pt x="114124" y="47919"/>
                      <a:pt x="185611" y="0"/>
                    </a:cubicBezTo>
                  </a:path>
                </a:pathLst>
              </a:custGeom>
              <a:noFill/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073BD342-E114-ECF7-A13F-79AAC34CFEC4}"/>
                  </a:ext>
                </a:extLst>
              </p:cNvPr>
              <p:cNvCxnSpPr>
                <a:cxnSpLocks/>
                <a:stCxn id="19" idx="6"/>
                <a:endCxn id="43" idx="1"/>
              </p:cNvCxnSpPr>
              <p:nvPr/>
            </p:nvCxnSpPr>
            <p:spPr>
              <a:xfrm>
                <a:off x="614114" y="2034740"/>
                <a:ext cx="1302314" cy="40582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stealth" w="lg" len="lg"/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86C70A-A366-0EF2-AFAD-AEABE3FAC0FA}"/>
                </a:ext>
              </a:extLst>
            </p:cNvPr>
            <p:cNvSpPr txBox="1"/>
            <p:nvPr/>
          </p:nvSpPr>
          <p:spPr>
            <a:xfrm>
              <a:off x="403656" y="1458614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B6FE19B-B156-6430-7377-49D76059CC6D}"/>
                </a:ext>
              </a:extLst>
            </p:cNvPr>
            <p:cNvSpPr txBox="1"/>
            <p:nvPr/>
          </p:nvSpPr>
          <p:spPr>
            <a:xfrm>
              <a:off x="414862" y="231625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602DDFF-8F64-2300-D7DF-E6E22A6F1B34}"/>
                </a:ext>
              </a:extLst>
            </p:cNvPr>
            <p:cNvSpPr txBox="1"/>
            <p:nvPr/>
          </p:nvSpPr>
          <p:spPr>
            <a:xfrm>
              <a:off x="1511330" y="117921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B600A98-197A-0644-2238-E24F0E8D92CA}"/>
                </a:ext>
              </a:extLst>
            </p:cNvPr>
            <p:cNvSpPr txBox="1"/>
            <p:nvPr/>
          </p:nvSpPr>
          <p:spPr>
            <a:xfrm>
              <a:off x="1490911" y="267144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50B1573-3758-4BEF-7AFA-4F501C877BA0}"/>
                </a:ext>
              </a:extLst>
            </p:cNvPr>
            <p:cNvSpPr txBox="1"/>
            <p:nvPr/>
          </p:nvSpPr>
          <p:spPr>
            <a:xfrm>
              <a:off x="767271" y="178595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A52C77D-3BA9-E537-88BF-10CFE43CC713}"/>
                </a:ext>
              </a:extLst>
            </p:cNvPr>
            <p:cNvSpPr txBox="1"/>
            <p:nvPr/>
          </p:nvSpPr>
          <p:spPr>
            <a:xfrm>
              <a:off x="1313623" y="177769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65DA088-BE32-BF23-1ED7-7CE5105C475C}"/>
                </a:ext>
              </a:extLst>
            </p:cNvPr>
            <p:cNvSpPr txBox="1"/>
            <p:nvPr/>
          </p:nvSpPr>
          <p:spPr>
            <a:xfrm>
              <a:off x="1633857" y="211517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63759F-A3BC-538B-66BF-DE9AE1D1BE04}"/>
                </a:ext>
              </a:extLst>
            </p:cNvPr>
            <p:cNvSpPr txBox="1"/>
            <p:nvPr/>
          </p:nvSpPr>
          <p:spPr>
            <a:xfrm>
              <a:off x="1625742" y="160763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BCABC85-0D43-C2F1-5301-6CC135A481F5}"/>
                </a:ext>
              </a:extLst>
            </p:cNvPr>
            <p:cNvSpPr txBox="1"/>
            <p:nvPr/>
          </p:nvSpPr>
          <p:spPr>
            <a:xfrm>
              <a:off x="1898433" y="185200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F1EDDC-D30A-D49D-847A-44520D00BDFB}"/>
                </a:ext>
              </a:extLst>
            </p:cNvPr>
            <p:cNvSpPr txBox="1"/>
            <p:nvPr/>
          </p:nvSpPr>
          <p:spPr>
            <a:xfrm>
              <a:off x="2304627" y="185200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683E3D-C216-3ECA-4B18-08F45AC3C0D5}"/>
                </a:ext>
              </a:extLst>
            </p:cNvPr>
            <p:cNvSpPr txBox="1"/>
            <p:nvPr/>
          </p:nvSpPr>
          <p:spPr>
            <a:xfrm>
              <a:off x="1016511" y="273204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432FF"/>
                  </a:solidFill>
                </a:rPr>
                <a:t>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5D8A52-A3FF-48F9-8C36-6CDD4254CA28}"/>
                </a:ext>
              </a:extLst>
            </p:cNvPr>
            <p:cNvSpPr txBox="1"/>
            <p:nvPr/>
          </p:nvSpPr>
          <p:spPr>
            <a:xfrm>
              <a:off x="2009073" y="101776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432FF"/>
                  </a:solidFill>
                </a:rPr>
                <a:t>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35BAC6-C908-B7C7-A40D-47DC2A97338B}"/>
                </a:ext>
              </a:extLst>
            </p:cNvPr>
            <p:cNvSpPr txBox="1"/>
            <p:nvPr/>
          </p:nvSpPr>
          <p:spPr>
            <a:xfrm>
              <a:off x="1962924" y="273442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432FF"/>
                  </a:solidFill>
                </a:rPr>
                <a:t>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A04CE5-0095-1C5F-75C4-7064D1100627}"/>
                </a:ext>
              </a:extLst>
            </p:cNvPr>
            <p:cNvSpPr txBox="1"/>
            <p:nvPr/>
          </p:nvSpPr>
          <p:spPr>
            <a:xfrm>
              <a:off x="1037592" y="101646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432FF"/>
                  </a:solidFill>
                </a:rPr>
                <a:t>8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69" y="993522"/>
                <a:ext cx="3633227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Dijkstra(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=∞,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𝑁𝑢𝑙𝑙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Initialize a data structure for the vertices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200" dirty="0">
                    <a:solidFill>
                      <a:srgbClr val="0432FF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>
                    <a:solidFill>
                      <a:srgbClr val="0432FF"/>
                    </a:solidFill>
                  </a:rPr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Priority queue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𝐼𝑛𝑠𝑒𝑟𝑡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𝑔𝑒𝑡𝑀𝑖𝑛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9" y="993522"/>
                <a:ext cx="3633227" cy="3712041"/>
              </a:xfrm>
              <a:prstGeom prst="rect">
                <a:avLst/>
              </a:prstGeom>
              <a:blipFill>
                <a:blip r:embed="rId3"/>
                <a:stretch>
                  <a:fillRect l="-697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/>
              <p:nvPr/>
            </p:nvSpPr>
            <p:spPr>
              <a:xfrm>
                <a:off x="3091048" y="1321596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048" y="1321596"/>
                <a:ext cx="395365" cy="200055"/>
              </a:xfrm>
              <a:prstGeom prst="rect">
                <a:avLst/>
              </a:prstGeom>
              <a:blipFill>
                <a:blip r:embed="rId4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B03AC13-E821-0EA4-8392-3831B79CDFF1}"/>
              </a:ext>
            </a:extLst>
          </p:cNvPr>
          <p:cNvGrpSpPr/>
          <p:nvPr/>
        </p:nvGrpSpPr>
        <p:grpSpPr>
          <a:xfrm>
            <a:off x="2279887" y="1201638"/>
            <a:ext cx="703487" cy="439973"/>
            <a:chOff x="2887840" y="1667591"/>
            <a:chExt cx="703487" cy="274825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60FF8F19-4804-23E2-427F-1D3CF595DDD0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85EDAD6-001C-A3B8-ECD3-8B12FE1D86ED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/>
              <p:nvPr/>
            </p:nvSpPr>
            <p:spPr>
              <a:xfrm>
                <a:off x="2940519" y="2295991"/>
                <a:ext cx="60644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Inserts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519" y="2295991"/>
                <a:ext cx="606448" cy="200055"/>
              </a:xfrm>
              <a:prstGeom prst="rect">
                <a:avLst/>
              </a:prstGeom>
              <a:blipFill>
                <a:blip r:embed="rId5"/>
                <a:stretch>
                  <a:fillRect l="-10204" t="-23529" r="-16327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3CEACDF-44E0-0349-7B8B-4AE2E9A96201}"/>
              </a:ext>
            </a:extLst>
          </p:cNvPr>
          <p:cNvGrpSpPr/>
          <p:nvPr/>
        </p:nvGrpSpPr>
        <p:grpSpPr>
          <a:xfrm>
            <a:off x="2215892" y="2149468"/>
            <a:ext cx="703487" cy="439973"/>
            <a:chOff x="2887840" y="1667591"/>
            <a:chExt cx="703487" cy="274825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05EAEB8A-1E6F-2635-DD18-548532772745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3AA0F89-CC3B-FA32-CC31-F58717945825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/>
              <p:nvPr/>
            </p:nvSpPr>
            <p:spPr>
              <a:xfrm>
                <a:off x="3158481" y="3122724"/>
                <a:ext cx="60131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300" dirty="0"/>
                  <a:t> checks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481" y="3122724"/>
                <a:ext cx="601318" cy="200055"/>
              </a:xfrm>
              <a:prstGeom prst="rect">
                <a:avLst/>
              </a:prstGeom>
              <a:blipFill>
                <a:blip r:embed="rId6"/>
                <a:stretch>
                  <a:fillRect l="-10204" t="-23529" r="-14286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783329-3FD2-1377-0538-2F6F8DFD8F3A}"/>
              </a:ext>
            </a:extLst>
          </p:cNvPr>
          <p:cNvCxnSpPr/>
          <p:nvPr/>
        </p:nvCxnSpPr>
        <p:spPr>
          <a:xfrm>
            <a:off x="2746960" y="3222752"/>
            <a:ext cx="396000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/>
              <p:nvPr/>
            </p:nvSpPr>
            <p:spPr>
              <a:xfrm>
                <a:off x="2484600" y="2743996"/>
                <a:ext cx="68531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Extracts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00" y="2743996"/>
                <a:ext cx="685316" cy="200055"/>
              </a:xfrm>
              <a:prstGeom prst="rect">
                <a:avLst/>
              </a:prstGeom>
              <a:blipFill>
                <a:blip r:embed="rId7"/>
                <a:stretch>
                  <a:fillRect l="-7273" t="-31250" r="-1454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FAC590-B8F5-4A9B-02CF-DACA99254F62}"/>
              </a:ext>
            </a:extLst>
          </p:cNvPr>
          <p:cNvCxnSpPr/>
          <p:nvPr/>
        </p:nvCxnSpPr>
        <p:spPr>
          <a:xfrm>
            <a:off x="1943140" y="2846080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DA868A92-E840-EF06-8275-15AB54A40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81862"/>
              </p:ext>
            </p:extLst>
          </p:nvPr>
        </p:nvGraphicFramePr>
        <p:xfrm>
          <a:off x="3810235" y="3011729"/>
          <a:ext cx="2806801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2525">
                  <a:extLst>
                    <a:ext uri="{9D8B030D-6E8A-4147-A177-3AD203B41FA5}">
                      <a16:colId xmlns:a16="http://schemas.microsoft.com/office/drawing/2014/main" val="161364864"/>
                    </a:ext>
                  </a:extLst>
                </a:gridCol>
                <a:gridCol w="659876">
                  <a:extLst>
                    <a:ext uri="{9D8B030D-6E8A-4147-A177-3AD203B41FA5}">
                      <a16:colId xmlns:a16="http://schemas.microsoft.com/office/drawing/2014/main" val="6649229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3516554"/>
                    </a:ext>
                  </a:extLst>
                </a:gridCol>
              </a:tblGrid>
              <a:tr h="3378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Unsorted 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95347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838272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ExtractMin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303865"/>
                  </a:ext>
                </a:extLst>
              </a:tr>
              <a:tr h="299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DecreaseKey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1946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/>
              <p:nvPr/>
            </p:nvSpPr>
            <p:spPr>
              <a:xfrm>
                <a:off x="4990700" y="3532813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700" y="3532813"/>
                <a:ext cx="771365" cy="276999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/>
              <p:nvPr/>
            </p:nvSpPr>
            <p:spPr>
              <a:xfrm>
                <a:off x="4990700" y="3838338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700" y="3838338"/>
                <a:ext cx="771365" cy="276999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/>
              <p:nvPr/>
            </p:nvSpPr>
            <p:spPr>
              <a:xfrm>
                <a:off x="5000081" y="4148475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081" y="4148475"/>
                <a:ext cx="771365" cy="276999"/>
              </a:xfrm>
              <a:prstGeom prst="rect">
                <a:avLst/>
              </a:prstGeom>
              <a:blipFill>
                <a:blip r:embed="rId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/>
              <p:nvPr/>
            </p:nvSpPr>
            <p:spPr>
              <a:xfrm>
                <a:off x="5880400" y="3535785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400" y="3535785"/>
                <a:ext cx="541110" cy="276999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/>
              <p:nvPr/>
            </p:nvSpPr>
            <p:spPr>
              <a:xfrm>
                <a:off x="5882624" y="3835205"/>
                <a:ext cx="5469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24" y="3835205"/>
                <a:ext cx="546945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/>
              <p:nvPr/>
            </p:nvSpPr>
            <p:spPr>
              <a:xfrm>
                <a:off x="5913785" y="4148474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785" y="4148474"/>
                <a:ext cx="541110" cy="276999"/>
              </a:xfrm>
              <a:prstGeom prst="rect">
                <a:avLst/>
              </a:prstGeom>
              <a:blipFill>
                <a:blip r:embed="rId1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924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5008429" cy="3654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Degree of a vertex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Number of edges incident on vertex</a:t>
            </a: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Only relevant for digraphs: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In-degree: number of edges incident to vertex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Out-degree: number of edges incident from vertex</a:t>
            </a:r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0-degree vertices</a:t>
            </a:r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All these graphs are valid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352FBC-89E8-72BC-8922-A72A19255A43}"/>
              </a:ext>
            </a:extLst>
          </p:cNvPr>
          <p:cNvSpPr>
            <a:spLocks noChangeAspect="1"/>
          </p:cNvSpPr>
          <p:nvPr/>
        </p:nvSpPr>
        <p:spPr>
          <a:xfrm>
            <a:off x="5378339" y="109695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27538F-F452-6452-9A99-44BFB17FDB3F}"/>
              </a:ext>
            </a:extLst>
          </p:cNvPr>
          <p:cNvSpPr>
            <a:spLocks noChangeAspect="1"/>
          </p:cNvSpPr>
          <p:nvPr/>
        </p:nvSpPr>
        <p:spPr>
          <a:xfrm>
            <a:off x="6133039" y="109695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55C207-6D7D-A173-CBF2-06E5ADF19C28}"/>
              </a:ext>
            </a:extLst>
          </p:cNvPr>
          <p:cNvSpPr>
            <a:spLocks noChangeAspect="1"/>
          </p:cNvSpPr>
          <p:nvPr/>
        </p:nvSpPr>
        <p:spPr>
          <a:xfrm>
            <a:off x="5378338" y="1945809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E3C681-26EA-5C76-76E8-2113FCBCD360}"/>
              </a:ext>
            </a:extLst>
          </p:cNvPr>
          <p:cNvCxnSpPr>
            <a:stCxn id="7" idx="7"/>
            <a:endCxn id="12" idx="1"/>
          </p:cNvCxnSpPr>
          <p:nvPr/>
        </p:nvCxnSpPr>
        <p:spPr>
          <a:xfrm>
            <a:off x="5777802" y="1165489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11598D-0B1A-60F5-D7C3-9A9F59A65080}"/>
              </a:ext>
            </a:extLst>
          </p:cNvPr>
          <p:cNvCxnSpPr>
            <a:stCxn id="12" idx="3"/>
            <a:endCxn id="7" idx="5"/>
          </p:cNvCxnSpPr>
          <p:nvPr/>
        </p:nvCxnSpPr>
        <p:spPr>
          <a:xfrm flipH="1">
            <a:off x="5777802" y="1496415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53AF64-77DF-E22A-1B3C-FAE618F28E6C}"/>
              </a:ext>
            </a:extLst>
          </p:cNvPr>
          <p:cNvCxnSpPr>
            <a:stCxn id="13" idx="0"/>
            <a:endCxn id="7" idx="4"/>
          </p:cNvCxnSpPr>
          <p:nvPr/>
        </p:nvCxnSpPr>
        <p:spPr>
          <a:xfrm flipV="1">
            <a:off x="5612338" y="1564952"/>
            <a:ext cx="1" cy="38085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23E6C60-5E15-7FDB-600E-92B892171AAB}"/>
              </a:ext>
            </a:extLst>
          </p:cNvPr>
          <p:cNvSpPr>
            <a:spLocks noChangeAspect="1"/>
          </p:cNvSpPr>
          <p:nvPr/>
        </p:nvSpPr>
        <p:spPr>
          <a:xfrm>
            <a:off x="476282" y="278517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82A5CCA-E2C3-EA1C-44AB-AD7F85982B69}"/>
              </a:ext>
            </a:extLst>
          </p:cNvPr>
          <p:cNvSpPr>
            <a:spLocks noChangeAspect="1"/>
          </p:cNvSpPr>
          <p:nvPr/>
        </p:nvSpPr>
        <p:spPr>
          <a:xfrm>
            <a:off x="1230982" y="278517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B6C00F-F478-1510-4B52-F770CE7FC05F}"/>
              </a:ext>
            </a:extLst>
          </p:cNvPr>
          <p:cNvSpPr>
            <a:spLocks noChangeAspect="1"/>
          </p:cNvSpPr>
          <p:nvPr/>
        </p:nvSpPr>
        <p:spPr>
          <a:xfrm>
            <a:off x="476281" y="3634029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503CBA-5DE2-E945-CA5A-9C859312D5C9}"/>
              </a:ext>
            </a:extLst>
          </p:cNvPr>
          <p:cNvCxnSpPr>
            <a:stCxn id="20" idx="7"/>
            <a:endCxn id="22" idx="1"/>
          </p:cNvCxnSpPr>
          <p:nvPr/>
        </p:nvCxnSpPr>
        <p:spPr>
          <a:xfrm>
            <a:off x="875745" y="2853709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B009DD-7471-0AB0-4107-76AA7B77CA93}"/>
              </a:ext>
            </a:extLst>
          </p:cNvPr>
          <p:cNvCxnSpPr>
            <a:stCxn id="22" idx="3"/>
            <a:endCxn id="20" idx="5"/>
          </p:cNvCxnSpPr>
          <p:nvPr/>
        </p:nvCxnSpPr>
        <p:spPr>
          <a:xfrm flipH="1">
            <a:off x="875745" y="3184635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5AC17F4-4B0A-4E0A-C78F-A0C360DB309C}"/>
              </a:ext>
            </a:extLst>
          </p:cNvPr>
          <p:cNvCxnSpPr>
            <a:stCxn id="23" idx="0"/>
            <a:endCxn id="20" idx="4"/>
          </p:cNvCxnSpPr>
          <p:nvPr/>
        </p:nvCxnSpPr>
        <p:spPr>
          <a:xfrm flipV="1">
            <a:off x="710281" y="3253172"/>
            <a:ext cx="1" cy="38085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D597DBA-EBF1-987B-CD37-FFB8CBDC4B02}"/>
              </a:ext>
            </a:extLst>
          </p:cNvPr>
          <p:cNvSpPr txBox="1"/>
          <p:nvPr/>
        </p:nvSpPr>
        <p:spPr>
          <a:xfrm>
            <a:off x="417883" y="4090610"/>
            <a:ext cx="1389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C: in-degree of 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B5E3B8-A707-35F2-3F6F-B5DF097ADC03}"/>
              </a:ext>
            </a:extLst>
          </p:cNvPr>
          <p:cNvSpPr>
            <a:spLocks noChangeAspect="1"/>
          </p:cNvSpPr>
          <p:nvPr/>
        </p:nvSpPr>
        <p:spPr>
          <a:xfrm>
            <a:off x="2569450" y="277618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19D9DA-619D-F682-78A5-482C06FA13A3}"/>
              </a:ext>
            </a:extLst>
          </p:cNvPr>
          <p:cNvSpPr>
            <a:spLocks noChangeAspect="1"/>
          </p:cNvSpPr>
          <p:nvPr/>
        </p:nvSpPr>
        <p:spPr>
          <a:xfrm>
            <a:off x="3324150" y="2776182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B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6F54A7-0CF1-5A0A-C01D-C12879E07D5C}"/>
              </a:ext>
            </a:extLst>
          </p:cNvPr>
          <p:cNvSpPr>
            <a:spLocks noChangeAspect="1"/>
          </p:cNvSpPr>
          <p:nvPr/>
        </p:nvSpPr>
        <p:spPr>
          <a:xfrm>
            <a:off x="2569449" y="3625039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A76DA12-52EC-FFBB-BB30-6AA4CD9EF566}"/>
              </a:ext>
            </a:extLst>
          </p:cNvPr>
          <p:cNvCxnSpPr>
            <a:stCxn id="28" idx="7"/>
            <a:endCxn id="29" idx="1"/>
          </p:cNvCxnSpPr>
          <p:nvPr/>
        </p:nvCxnSpPr>
        <p:spPr>
          <a:xfrm>
            <a:off x="2968913" y="2844719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848858-5AEC-EB0B-B102-C0A7DAF396C2}"/>
              </a:ext>
            </a:extLst>
          </p:cNvPr>
          <p:cNvCxnSpPr>
            <a:stCxn id="30" idx="0"/>
            <a:endCxn id="28" idx="4"/>
          </p:cNvCxnSpPr>
          <p:nvPr/>
        </p:nvCxnSpPr>
        <p:spPr>
          <a:xfrm flipV="1">
            <a:off x="2803449" y="3244182"/>
            <a:ext cx="1" cy="38085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A5A16A2-C92A-414D-76CE-CBC6B54B212A}"/>
              </a:ext>
            </a:extLst>
          </p:cNvPr>
          <p:cNvSpPr txBox="1"/>
          <p:nvPr/>
        </p:nvSpPr>
        <p:spPr>
          <a:xfrm>
            <a:off x="2511051" y="4081620"/>
            <a:ext cx="1499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B: out-degree of 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80E492-0846-8ACC-908E-BC17162A5DE8}"/>
              </a:ext>
            </a:extLst>
          </p:cNvPr>
          <p:cNvSpPr>
            <a:spLocks noChangeAspect="1"/>
          </p:cNvSpPr>
          <p:nvPr/>
        </p:nvSpPr>
        <p:spPr>
          <a:xfrm>
            <a:off x="4910339" y="2775186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35BD27A-A735-EA25-E179-292788BFB24F}"/>
              </a:ext>
            </a:extLst>
          </p:cNvPr>
          <p:cNvSpPr>
            <a:spLocks noChangeAspect="1"/>
          </p:cNvSpPr>
          <p:nvPr/>
        </p:nvSpPr>
        <p:spPr>
          <a:xfrm>
            <a:off x="5665039" y="2775186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B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E2DA20A-AE8E-D82A-5938-333ECB9D18C8}"/>
              </a:ext>
            </a:extLst>
          </p:cNvPr>
          <p:cNvSpPr>
            <a:spLocks noChangeAspect="1"/>
          </p:cNvSpPr>
          <p:nvPr/>
        </p:nvSpPr>
        <p:spPr>
          <a:xfrm>
            <a:off x="4910338" y="3624043"/>
            <a:ext cx="468000" cy="468000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4CF760-2F28-7D6D-B03D-0CF00BB5B1AA}"/>
              </a:ext>
            </a:extLst>
          </p:cNvPr>
          <p:cNvCxnSpPr>
            <a:stCxn id="35" idx="7"/>
            <a:endCxn id="36" idx="1"/>
          </p:cNvCxnSpPr>
          <p:nvPr/>
        </p:nvCxnSpPr>
        <p:spPr>
          <a:xfrm>
            <a:off x="5309802" y="2843723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905ADF-344A-F319-D58B-A738D7F96EEB}"/>
              </a:ext>
            </a:extLst>
          </p:cNvPr>
          <p:cNvCxnSpPr>
            <a:stCxn id="36" idx="3"/>
            <a:endCxn id="35" idx="5"/>
          </p:cNvCxnSpPr>
          <p:nvPr/>
        </p:nvCxnSpPr>
        <p:spPr>
          <a:xfrm flipH="1">
            <a:off x="5309802" y="3174649"/>
            <a:ext cx="423774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C194552-5831-98DE-6F2E-2457F3EEA784}"/>
              </a:ext>
            </a:extLst>
          </p:cNvPr>
          <p:cNvSpPr txBox="1"/>
          <p:nvPr/>
        </p:nvSpPr>
        <p:spPr>
          <a:xfrm>
            <a:off x="4851940" y="4080624"/>
            <a:ext cx="1240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C: degree of 0</a:t>
            </a:r>
          </a:p>
        </p:txBody>
      </p:sp>
    </p:spTree>
    <p:extLst>
      <p:ext uri="{BB962C8B-B14F-4D97-AF65-F5344CB8AC3E}">
        <p14:creationId xmlns:p14="http://schemas.microsoft.com/office/powerpoint/2010/main" val="20103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7" grpId="0"/>
      <p:bldP spid="28" grpId="0" animBg="1"/>
      <p:bldP spid="29" grpId="0" animBg="1"/>
      <p:bldP spid="30" grpId="0" animBg="1"/>
      <p:bldP spid="34" grpId="0"/>
      <p:bldP spid="35" grpId="0" animBg="1"/>
      <p:bldP spid="36" grpId="0" animBg="1"/>
      <p:bldP spid="37" grpId="0" animBg="1"/>
      <p:bldP spid="41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110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69" y="993522"/>
                <a:ext cx="3633227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Dijkstra(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=∞,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𝑁𝑢𝑙𝑙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Initialize a data structure for the vertices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200" dirty="0">
                    <a:solidFill>
                      <a:srgbClr val="0432FF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>
                    <a:solidFill>
                      <a:srgbClr val="0432FF"/>
                    </a:solidFill>
                  </a:rPr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Priority queue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𝐼𝑛𝑠𝑒𝑟𝑡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𝑔𝑒𝑡𝑀𝑖𝑛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9" y="993522"/>
                <a:ext cx="3633227" cy="3712041"/>
              </a:xfrm>
              <a:prstGeom prst="rect">
                <a:avLst/>
              </a:prstGeom>
              <a:blipFill>
                <a:blip r:embed="rId3"/>
                <a:stretch>
                  <a:fillRect l="-697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/>
              <p:nvPr/>
            </p:nvSpPr>
            <p:spPr>
              <a:xfrm>
                <a:off x="3091048" y="1321596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048" y="1321596"/>
                <a:ext cx="395365" cy="200055"/>
              </a:xfrm>
              <a:prstGeom prst="rect">
                <a:avLst/>
              </a:prstGeom>
              <a:blipFill>
                <a:blip r:embed="rId4"/>
                <a:stretch>
                  <a:fillRect l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B03AC13-E821-0EA4-8392-3831B79CDFF1}"/>
              </a:ext>
            </a:extLst>
          </p:cNvPr>
          <p:cNvGrpSpPr/>
          <p:nvPr/>
        </p:nvGrpSpPr>
        <p:grpSpPr>
          <a:xfrm>
            <a:off x="2279887" y="1201638"/>
            <a:ext cx="703487" cy="439973"/>
            <a:chOff x="2887840" y="1667591"/>
            <a:chExt cx="703487" cy="274825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60FF8F19-4804-23E2-427F-1D3CF595DDD0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85EDAD6-001C-A3B8-ECD3-8B12FE1D86ED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/>
              <p:nvPr/>
            </p:nvSpPr>
            <p:spPr>
              <a:xfrm>
                <a:off x="2940519" y="2295991"/>
                <a:ext cx="60644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Inserts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519" y="2295991"/>
                <a:ext cx="606448" cy="200055"/>
              </a:xfrm>
              <a:prstGeom prst="rect">
                <a:avLst/>
              </a:prstGeom>
              <a:blipFill>
                <a:blip r:embed="rId5"/>
                <a:stretch>
                  <a:fillRect l="-10204" t="-23529" r="-16327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3CEACDF-44E0-0349-7B8B-4AE2E9A96201}"/>
              </a:ext>
            </a:extLst>
          </p:cNvPr>
          <p:cNvGrpSpPr/>
          <p:nvPr/>
        </p:nvGrpSpPr>
        <p:grpSpPr>
          <a:xfrm>
            <a:off x="2215892" y="2149468"/>
            <a:ext cx="703487" cy="439973"/>
            <a:chOff x="2887840" y="1667591"/>
            <a:chExt cx="703487" cy="274825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05EAEB8A-1E6F-2635-DD18-548532772745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3AA0F89-CC3B-FA32-CC31-F58717945825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/>
              <p:nvPr/>
            </p:nvSpPr>
            <p:spPr>
              <a:xfrm>
                <a:off x="3158481" y="3122724"/>
                <a:ext cx="60131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300" dirty="0"/>
                  <a:t> checks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481" y="3122724"/>
                <a:ext cx="601318" cy="200055"/>
              </a:xfrm>
              <a:prstGeom prst="rect">
                <a:avLst/>
              </a:prstGeom>
              <a:blipFill>
                <a:blip r:embed="rId6"/>
                <a:stretch>
                  <a:fillRect l="-10204" t="-23529" r="-14286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783329-3FD2-1377-0538-2F6F8DFD8F3A}"/>
              </a:ext>
            </a:extLst>
          </p:cNvPr>
          <p:cNvCxnSpPr/>
          <p:nvPr/>
        </p:nvCxnSpPr>
        <p:spPr>
          <a:xfrm>
            <a:off x="2746960" y="3222752"/>
            <a:ext cx="396000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/>
              <p:nvPr/>
            </p:nvSpPr>
            <p:spPr>
              <a:xfrm>
                <a:off x="2484600" y="2743996"/>
                <a:ext cx="68531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Extracts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00" y="2743996"/>
                <a:ext cx="685316" cy="200055"/>
              </a:xfrm>
              <a:prstGeom prst="rect">
                <a:avLst/>
              </a:prstGeom>
              <a:blipFill>
                <a:blip r:embed="rId7"/>
                <a:stretch>
                  <a:fillRect l="-7273" t="-31250" r="-1454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FAC590-B8F5-4A9B-02CF-DACA99254F62}"/>
              </a:ext>
            </a:extLst>
          </p:cNvPr>
          <p:cNvCxnSpPr/>
          <p:nvPr/>
        </p:nvCxnSpPr>
        <p:spPr>
          <a:xfrm>
            <a:off x="1943140" y="2846080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DA868A92-E840-EF06-8275-15AB54A40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778623"/>
              </p:ext>
            </p:extLst>
          </p:nvPr>
        </p:nvGraphicFramePr>
        <p:xfrm>
          <a:off x="3775570" y="1145001"/>
          <a:ext cx="2806801" cy="14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2525">
                  <a:extLst>
                    <a:ext uri="{9D8B030D-6E8A-4147-A177-3AD203B41FA5}">
                      <a16:colId xmlns:a16="http://schemas.microsoft.com/office/drawing/2014/main" val="161364864"/>
                    </a:ext>
                  </a:extLst>
                </a:gridCol>
                <a:gridCol w="659876">
                  <a:extLst>
                    <a:ext uri="{9D8B030D-6E8A-4147-A177-3AD203B41FA5}">
                      <a16:colId xmlns:a16="http://schemas.microsoft.com/office/drawing/2014/main" val="66492291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3516554"/>
                    </a:ext>
                  </a:extLst>
                </a:gridCol>
              </a:tblGrid>
              <a:tr h="3378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Unsorted 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95347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838272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ExtractMin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303865"/>
                  </a:ext>
                </a:extLst>
              </a:tr>
              <a:tr h="299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DecreaseKey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1946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/>
              <p:nvPr/>
            </p:nvSpPr>
            <p:spPr>
              <a:xfrm>
                <a:off x="4956035" y="1666085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035" y="1666085"/>
                <a:ext cx="771365" cy="276999"/>
              </a:xfrm>
              <a:prstGeom prst="rect">
                <a:avLst/>
              </a:prstGeom>
              <a:blipFill>
                <a:blip r:embed="rId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/>
              <p:nvPr/>
            </p:nvSpPr>
            <p:spPr>
              <a:xfrm>
                <a:off x="4956035" y="1971610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035" y="1971610"/>
                <a:ext cx="771365" cy="276999"/>
              </a:xfrm>
              <a:prstGeom prst="rect">
                <a:avLst/>
              </a:prstGeom>
              <a:blipFill>
                <a:blip r:embed="rId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/>
              <p:nvPr/>
            </p:nvSpPr>
            <p:spPr>
              <a:xfrm>
                <a:off x="4965416" y="2281747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416" y="2281747"/>
                <a:ext cx="771365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/>
              <p:nvPr/>
            </p:nvSpPr>
            <p:spPr>
              <a:xfrm>
                <a:off x="5845735" y="1669057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35" y="1669057"/>
                <a:ext cx="541110" cy="276999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/>
              <p:nvPr/>
            </p:nvSpPr>
            <p:spPr>
              <a:xfrm>
                <a:off x="5847959" y="1968477"/>
                <a:ext cx="5469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959" y="1968477"/>
                <a:ext cx="546945" cy="276999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/>
              <p:nvPr/>
            </p:nvSpPr>
            <p:spPr>
              <a:xfrm>
                <a:off x="5879120" y="2281746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120" y="2281746"/>
                <a:ext cx="541110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FB3CA4-6D89-2375-4157-40458DE9EF99}"/>
                  </a:ext>
                </a:extLst>
              </p:cNvPr>
              <p:cNvSpPr txBox="1"/>
              <p:nvPr/>
            </p:nvSpPr>
            <p:spPr>
              <a:xfrm>
                <a:off x="3696188" y="2622050"/>
                <a:ext cx="11209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With a Heap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FB3CA4-6D89-2375-4157-40458DE9E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88" y="2622050"/>
                <a:ext cx="1120948" cy="523220"/>
              </a:xfrm>
              <a:prstGeom prst="rect">
                <a:avLst/>
              </a:prstGeom>
              <a:blipFill>
                <a:blip r:embed="rId13"/>
                <a:stretch>
                  <a:fillRect l="-111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BCB623-E780-6BA8-1A88-FD9B7D554F16}"/>
                  </a:ext>
                </a:extLst>
              </p:cNvPr>
              <p:cNvSpPr txBox="1"/>
              <p:nvPr/>
            </p:nvSpPr>
            <p:spPr>
              <a:xfrm>
                <a:off x="4632519" y="2819944"/>
                <a:ext cx="12010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BCB623-E780-6BA8-1A88-FD9B7D554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519" y="2819944"/>
                <a:ext cx="1201034" cy="307777"/>
              </a:xfrm>
              <a:prstGeom prst="rect">
                <a:avLst/>
              </a:prstGeom>
              <a:blipFill>
                <a:blip r:embed="rId1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A9A393-DC88-9743-C8D7-C54A5DFF18C3}"/>
                  </a:ext>
                </a:extLst>
              </p:cNvPr>
              <p:cNvSpPr txBox="1"/>
              <p:nvPr/>
            </p:nvSpPr>
            <p:spPr>
              <a:xfrm>
                <a:off x="5637062" y="2819944"/>
                <a:ext cx="12010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A9A393-DC88-9743-C8D7-C54A5DFF1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062" y="2819944"/>
                <a:ext cx="1201034" cy="307777"/>
              </a:xfrm>
              <a:prstGeom prst="rect">
                <a:avLst/>
              </a:prstGeom>
              <a:blipFill>
                <a:blip r:embed="rId1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7E82E-B32C-2515-EBA0-A6E4C8077ED9}"/>
                  </a:ext>
                </a:extLst>
              </p:cNvPr>
              <p:cNvSpPr txBox="1"/>
              <p:nvPr/>
            </p:nvSpPr>
            <p:spPr>
              <a:xfrm>
                <a:off x="4626582" y="3068862"/>
                <a:ext cx="1027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7E82E-B32C-2515-EBA0-A6E4C8077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82" y="3068862"/>
                <a:ext cx="1027781" cy="307777"/>
              </a:xfrm>
              <a:prstGeom prst="rect">
                <a:avLst/>
              </a:prstGeom>
              <a:blipFill>
                <a:blip r:embed="rId1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F2DAC6-AE9F-25D8-AF95-52FEEB53D549}"/>
                  </a:ext>
                </a:extLst>
              </p:cNvPr>
              <p:cNvSpPr txBox="1"/>
              <p:nvPr/>
            </p:nvSpPr>
            <p:spPr>
              <a:xfrm>
                <a:off x="4370063" y="3304734"/>
                <a:ext cx="2274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F2DAC6-AE9F-25D8-AF95-52FEEB53D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063" y="3304734"/>
                <a:ext cx="2274149" cy="307777"/>
              </a:xfrm>
              <a:prstGeom prst="rect">
                <a:avLst/>
              </a:prstGeom>
              <a:blipFill>
                <a:blip r:embed="rId1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4FDC82-B797-57AC-04D1-00D2A07B5D30}"/>
                  </a:ext>
                </a:extLst>
              </p:cNvPr>
              <p:cNvSpPr txBox="1"/>
              <p:nvPr/>
            </p:nvSpPr>
            <p:spPr>
              <a:xfrm>
                <a:off x="3587085" y="3686074"/>
                <a:ext cx="318377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For a connected graph, number of edges is of the order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 dirty="0"/>
                  <a:t> i.e.,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func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4FDC82-B797-57AC-04D1-00D2A07B5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085" y="3686074"/>
                <a:ext cx="3183770" cy="738664"/>
              </a:xfrm>
              <a:prstGeom prst="rect">
                <a:avLst/>
              </a:prstGeom>
              <a:blipFill>
                <a:blip r:embed="rId18"/>
                <a:stretch>
                  <a:fillRect l="-794" t="-1695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bject 2">
            <a:extLst>
              <a:ext uri="{FF2B5EF4-FFF2-40B4-BE49-F238E27FC236}">
                <a16:creationId xmlns:a16="http://schemas.microsoft.com/office/drawing/2014/main" id="{8192D5E1-54B1-6B27-3390-7B30F6E4CF24}"/>
              </a:ext>
            </a:extLst>
          </p:cNvPr>
          <p:cNvSpPr txBox="1">
            <a:spLocks/>
          </p:cNvSpPr>
          <p:nvPr/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/>
              <a:t>Dijkstra’s Algorithm - Analysis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925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8" grpId="0"/>
      <p:bldP spid="39" grpId="0"/>
      <p:bldP spid="40" grpId="0"/>
      <p:bldP spid="4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111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Graphs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69" y="880398"/>
                <a:ext cx="3633227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Dijkstra(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=∞,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𝑁𝑢𝑙𝑙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Initialize a data structure for the vertices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200" dirty="0">
                    <a:solidFill>
                      <a:srgbClr val="0432FF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400" dirty="0">
                    <a:solidFill>
                      <a:srgbClr val="0432FF"/>
                    </a:solidFill>
                  </a:rPr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Priority queue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𝐼𝑛𝑠𝑒𝑟𝑡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𝑔𝑒𝑡𝑀𝑖𝑛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CA1988E-1BF1-252A-465E-6B15EB3D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9" y="880398"/>
                <a:ext cx="3633227" cy="3712041"/>
              </a:xfrm>
              <a:prstGeom prst="rect">
                <a:avLst/>
              </a:prstGeom>
              <a:blipFill>
                <a:blip r:embed="rId3"/>
                <a:stretch>
                  <a:fillRect l="-697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/>
              <p:nvPr/>
            </p:nvSpPr>
            <p:spPr>
              <a:xfrm>
                <a:off x="3091048" y="1208472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EC1513-FBEE-2482-5671-54C0B225D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048" y="1208472"/>
                <a:ext cx="395365" cy="200055"/>
              </a:xfrm>
              <a:prstGeom prst="rect">
                <a:avLst/>
              </a:prstGeom>
              <a:blipFill>
                <a:blip r:embed="rId4"/>
                <a:stretch>
                  <a:fillRect l="-937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B03AC13-E821-0EA4-8392-3831B79CDFF1}"/>
              </a:ext>
            </a:extLst>
          </p:cNvPr>
          <p:cNvGrpSpPr/>
          <p:nvPr/>
        </p:nvGrpSpPr>
        <p:grpSpPr>
          <a:xfrm>
            <a:off x="2279887" y="1088514"/>
            <a:ext cx="703487" cy="439973"/>
            <a:chOff x="2887840" y="1667591"/>
            <a:chExt cx="703487" cy="274825"/>
          </a:xfrm>
        </p:grpSpPr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60FF8F19-4804-23E2-427F-1D3CF595DDD0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85EDAD6-001C-A3B8-ECD3-8B12FE1D86ED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/>
              <p:nvPr/>
            </p:nvSpPr>
            <p:spPr>
              <a:xfrm>
                <a:off x="2940519" y="2182867"/>
                <a:ext cx="60644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Inserts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538C14-FAEF-E87B-ECB8-B086EEF05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519" y="2182867"/>
                <a:ext cx="606448" cy="200055"/>
              </a:xfrm>
              <a:prstGeom prst="rect">
                <a:avLst/>
              </a:prstGeom>
              <a:blipFill>
                <a:blip r:embed="rId5"/>
                <a:stretch>
                  <a:fillRect l="-10204" t="-23529" r="-16327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3CEACDF-44E0-0349-7B8B-4AE2E9A96201}"/>
              </a:ext>
            </a:extLst>
          </p:cNvPr>
          <p:cNvGrpSpPr/>
          <p:nvPr/>
        </p:nvGrpSpPr>
        <p:grpSpPr>
          <a:xfrm>
            <a:off x="2215892" y="2036344"/>
            <a:ext cx="703487" cy="439973"/>
            <a:chOff x="2887840" y="1667591"/>
            <a:chExt cx="703487" cy="274825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05EAEB8A-1E6F-2635-DD18-548532772745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3AA0F89-CC3B-FA32-CC31-F58717945825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/>
              <p:nvPr/>
            </p:nvSpPr>
            <p:spPr>
              <a:xfrm>
                <a:off x="3158481" y="3009600"/>
                <a:ext cx="601318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300" dirty="0"/>
                  <a:t> checks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60DF90-4B84-F897-A862-D9F08EA1A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481" y="3009600"/>
                <a:ext cx="601318" cy="200055"/>
              </a:xfrm>
              <a:prstGeom prst="rect">
                <a:avLst/>
              </a:prstGeom>
              <a:blipFill>
                <a:blip r:embed="rId6"/>
                <a:stretch>
                  <a:fillRect l="-10204" t="-31250" r="-142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783329-3FD2-1377-0538-2F6F8DFD8F3A}"/>
              </a:ext>
            </a:extLst>
          </p:cNvPr>
          <p:cNvCxnSpPr/>
          <p:nvPr/>
        </p:nvCxnSpPr>
        <p:spPr>
          <a:xfrm>
            <a:off x="2746960" y="3109628"/>
            <a:ext cx="396000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/>
              <p:nvPr/>
            </p:nvSpPr>
            <p:spPr>
              <a:xfrm>
                <a:off x="2484600" y="2630872"/>
                <a:ext cx="685316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300" dirty="0"/>
                  <a:t> Extracts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5D55FF-A05A-C575-5C7F-320F81292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00" y="2630872"/>
                <a:ext cx="685316" cy="200055"/>
              </a:xfrm>
              <a:prstGeom prst="rect">
                <a:avLst/>
              </a:prstGeom>
              <a:blipFill>
                <a:blip r:embed="rId7"/>
                <a:stretch>
                  <a:fillRect l="-7273" t="-25000" r="-1454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FAC590-B8F5-4A9B-02CF-DACA99254F62}"/>
              </a:ext>
            </a:extLst>
          </p:cNvPr>
          <p:cNvCxnSpPr/>
          <p:nvPr/>
        </p:nvCxnSpPr>
        <p:spPr>
          <a:xfrm>
            <a:off x="1943140" y="2732956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DA868A92-E840-EF06-8275-15AB54A40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049969"/>
              </p:ext>
            </p:extLst>
          </p:nvPr>
        </p:nvGraphicFramePr>
        <p:xfrm>
          <a:off x="213788" y="3624674"/>
          <a:ext cx="3198715" cy="12522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818">
                  <a:extLst>
                    <a:ext uri="{9D8B030D-6E8A-4147-A177-3AD203B41FA5}">
                      <a16:colId xmlns:a16="http://schemas.microsoft.com/office/drawing/2014/main" val="161364864"/>
                    </a:ext>
                  </a:extLst>
                </a:gridCol>
                <a:gridCol w="650450">
                  <a:extLst>
                    <a:ext uri="{9D8B030D-6E8A-4147-A177-3AD203B41FA5}">
                      <a16:colId xmlns:a16="http://schemas.microsoft.com/office/drawing/2014/main" val="664922919"/>
                    </a:ext>
                  </a:extLst>
                </a:gridCol>
                <a:gridCol w="1423447">
                  <a:extLst>
                    <a:ext uri="{9D8B030D-6E8A-4147-A177-3AD203B41FA5}">
                      <a16:colId xmlns:a16="http://schemas.microsoft.com/office/drawing/2014/main" val="73516554"/>
                    </a:ext>
                  </a:extLst>
                </a:gridCol>
              </a:tblGrid>
              <a:tr h="3378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Unsorted 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95347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838272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ExtractMin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303865"/>
                  </a:ext>
                </a:extLst>
              </a:tr>
              <a:tr h="299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DecreaseKey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1946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/>
              <p:nvPr/>
            </p:nvSpPr>
            <p:spPr>
              <a:xfrm>
                <a:off x="1295547" y="3976131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547" y="3976131"/>
                <a:ext cx="771365" cy="276999"/>
              </a:xfrm>
              <a:prstGeom prst="rect">
                <a:avLst/>
              </a:prstGeom>
              <a:blipFill>
                <a:blip r:embed="rId8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/>
              <p:nvPr/>
            </p:nvSpPr>
            <p:spPr>
              <a:xfrm>
                <a:off x="1295547" y="4281656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547" y="4281656"/>
                <a:ext cx="771365" cy="276999"/>
              </a:xfrm>
              <a:prstGeom prst="rect">
                <a:avLst/>
              </a:prstGeom>
              <a:blipFill>
                <a:blip r:embed="rId8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/>
              <p:nvPr/>
            </p:nvSpPr>
            <p:spPr>
              <a:xfrm>
                <a:off x="1304928" y="4591793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28" y="4591793"/>
                <a:ext cx="771365" cy="276999"/>
              </a:xfrm>
              <a:prstGeom prst="rect">
                <a:avLst/>
              </a:prstGeom>
              <a:blipFill>
                <a:blip r:embed="rId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/>
              <p:nvPr/>
            </p:nvSpPr>
            <p:spPr>
              <a:xfrm>
                <a:off x="2439771" y="3979103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771" y="3979103"/>
                <a:ext cx="541110" cy="276999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/>
              <p:nvPr/>
            </p:nvSpPr>
            <p:spPr>
              <a:xfrm>
                <a:off x="2441995" y="4278523"/>
                <a:ext cx="5469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995" y="4278523"/>
                <a:ext cx="546945" cy="276999"/>
              </a:xfrm>
              <a:prstGeom prst="rect">
                <a:avLst/>
              </a:prstGeom>
              <a:blipFill>
                <a:blip r:embed="rId1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/>
              <p:nvPr/>
            </p:nvSpPr>
            <p:spPr>
              <a:xfrm>
                <a:off x="2473156" y="4591792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156" y="4591792"/>
                <a:ext cx="541110" cy="276999"/>
              </a:xfrm>
              <a:prstGeom prst="rect">
                <a:avLst/>
              </a:prstGeom>
              <a:blipFill>
                <a:blip r:embed="rId1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FB3CA4-6D89-2375-4157-40458DE9EF99}"/>
                  </a:ext>
                </a:extLst>
              </p:cNvPr>
              <p:cNvSpPr txBox="1"/>
              <p:nvPr/>
            </p:nvSpPr>
            <p:spPr>
              <a:xfrm>
                <a:off x="3484483" y="1052374"/>
                <a:ext cx="11209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With a Heap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FB3CA4-6D89-2375-4157-40458DE9E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483" y="1052374"/>
                <a:ext cx="1120948" cy="523220"/>
              </a:xfrm>
              <a:prstGeom prst="rect">
                <a:avLst/>
              </a:prstGeom>
              <a:blipFill>
                <a:blip r:embed="rId13"/>
                <a:stretch>
                  <a:fillRect l="-2247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BCB623-E780-6BA8-1A88-FD9B7D554F16}"/>
                  </a:ext>
                </a:extLst>
              </p:cNvPr>
              <p:cNvSpPr txBox="1"/>
              <p:nvPr/>
            </p:nvSpPr>
            <p:spPr>
              <a:xfrm>
                <a:off x="4420814" y="1250268"/>
                <a:ext cx="12010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BCB623-E780-6BA8-1A88-FD9B7D554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814" y="1250268"/>
                <a:ext cx="1201034" cy="307777"/>
              </a:xfrm>
              <a:prstGeom prst="rect">
                <a:avLst/>
              </a:prstGeom>
              <a:blipFill>
                <a:blip r:embed="rId1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A9A393-DC88-9743-C8D7-C54A5DFF18C3}"/>
                  </a:ext>
                </a:extLst>
              </p:cNvPr>
              <p:cNvSpPr txBox="1"/>
              <p:nvPr/>
            </p:nvSpPr>
            <p:spPr>
              <a:xfrm>
                <a:off x="5425357" y="1250268"/>
                <a:ext cx="12010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A9A393-DC88-9743-C8D7-C54A5DFF1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357" y="1250268"/>
                <a:ext cx="1201034" cy="307777"/>
              </a:xfrm>
              <a:prstGeom prst="rect">
                <a:avLst/>
              </a:prstGeom>
              <a:blipFill>
                <a:blip r:embed="rId1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7E82E-B32C-2515-EBA0-A6E4C8077ED9}"/>
                  </a:ext>
                </a:extLst>
              </p:cNvPr>
              <p:cNvSpPr txBox="1"/>
              <p:nvPr/>
            </p:nvSpPr>
            <p:spPr>
              <a:xfrm>
                <a:off x="4414877" y="1499186"/>
                <a:ext cx="1027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7E82E-B32C-2515-EBA0-A6E4C8077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77" y="1499186"/>
                <a:ext cx="1027781" cy="307777"/>
              </a:xfrm>
              <a:prstGeom prst="rect">
                <a:avLst/>
              </a:prstGeom>
              <a:blipFill>
                <a:blip r:embed="rId1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F2DAC6-AE9F-25D8-AF95-52FEEB53D549}"/>
                  </a:ext>
                </a:extLst>
              </p:cNvPr>
              <p:cNvSpPr txBox="1"/>
              <p:nvPr/>
            </p:nvSpPr>
            <p:spPr>
              <a:xfrm>
                <a:off x="4158358" y="1735058"/>
                <a:ext cx="2274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F2DAC6-AE9F-25D8-AF95-52FEEB53D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358" y="1735058"/>
                <a:ext cx="2274149" cy="307777"/>
              </a:xfrm>
              <a:prstGeom prst="rect">
                <a:avLst/>
              </a:prstGeom>
              <a:blipFill>
                <a:blip r:embed="rId1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A94FDC82-B797-57AC-04D1-00D2A07B5D30}"/>
              </a:ext>
            </a:extLst>
          </p:cNvPr>
          <p:cNvSpPr txBox="1"/>
          <p:nvPr/>
        </p:nvSpPr>
        <p:spPr>
          <a:xfrm>
            <a:off x="5248297" y="2007651"/>
            <a:ext cx="1619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, If connected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11177C-3E45-65EF-D310-0586F401C207}"/>
                  </a:ext>
                </a:extLst>
              </p:cNvPr>
              <p:cNvSpPr txBox="1"/>
              <p:nvPr/>
            </p:nvSpPr>
            <p:spPr>
              <a:xfrm>
                <a:off x="4186639" y="2012932"/>
                <a:ext cx="12123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11177C-3E45-65EF-D310-0586F401C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639" y="2012932"/>
                <a:ext cx="1212320" cy="307777"/>
              </a:xfrm>
              <a:prstGeom prst="rect">
                <a:avLst/>
              </a:prstGeom>
              <a:blipFill>
                <a:blip r:embed="rId1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356CB1-851E-A515-A638-A8F86ECA484A}"/>
                  </a:ext>
                </a:extLst>
              </p:cNvPr>
              <p:cNvSpPr txBox="1"/>
              <p:nvPr/>
            </p:nvSpPr>
            <p:spPr>
              <a:xfrm>
                <a:off x="3098261" y="2341574"/>
                <a:ext cx="18765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With an unsorted array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356CB1-851E-A515-A638-A8F86ECA4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261" y="2341574"/>
                <a:ext cx="1876539" cy="523220"/>
              </a:xfrm>
              <a:prstGeom prst="rect">
                <a:avLst/>
              </a:prstGeom>
              <a:blipFill>
                <a:blip r:embed="rId19"/>
                <a:stretch>
                  <a:fillRect l="-67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B9078C-88CF-E942-29E6-8BB1BF51BCBD}"/>
                  </a:ext>
                </a:extLst>
              </p:cNvPr>
              <p:cNvSpPr txBox="1"/>
              <p:nvPr/>
            </p:nvSpPr>
            <p:spPr>
              <a:xfrm>
                <a:off x="4359346" y="2549821"/>
                <a:ext cx="7923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B9078C-88CF-E942-29E6-8BB1BF51B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346" y="2549821"/>
                <a:ext cx="792396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413EFC-76DC-A50B-F709-7F3F02DED3D0}"/>
                  </a:ext>
                </a:extLst>
              </p:cNvPr>
              <p:cNvSpPr txBox="1"/>
              <p:nvPr/>
            </p:nvSpPr>
            <p:spPr>
              <a:xfrm>
                <a:off x="4974800" y="2549821"/>
                <a:ext cx="8794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413EFC-76DC-A50B-F709-7F3F02DED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800" y="2549821"/>
                <a:ext cx="879407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855AB0-F5EE-AF5E-EC30-55A8132C03E1}"/>
                  </a:ext>
                </a:extLst>
              </p:cNvPr>
              <p:cNvSpPr txBox="1"/>
              <p:nvPr/>
            </p:nvSpPr>
            <p:spPr>
              <a:xfrm>
                <a:off x="5677265" y="2552052"/>
                <a:ext cx="6191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855AB0-F5EE-AF5E-EC30-55A8132C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265" y="2552052"/>
                <a:ext cx="619144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85C98A-F8B9-6ED2-70AC-154FE8543A30}"/>
                  </a:ext>
                </a:extLst>
              </p:cNvPr>
              <p:cNvSpPr txBox="1"/>
              <p:nvPr/>
            </p:nvSpPr>
            <p:spPr>
              <a:xfrm>
                <a:off x="4165010" y="2808815"/>
                <a:ext cx="8894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85C98A-F8B9-6ED2-70AC-154FE8543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010" y="2808815"/>
                <a:ext cx="889411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9CF050C-FB09-F44B-35CA-F00C0FD1CCF6}"/>
              </a:ext>
            </a:extLst>
          </p:cNvPr>
          <p:cNvSpPr txBox="1"/>
          <p:nvPr/>
        </p:nvSpPr>
        <p:spPr>
          <a:xfrm>
            <a:off x="4954835" y="2803560"/>
            <a:ext cx="1619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Can we write this?</a:t>
            </a:r>
          </a:p>
        </p:txBody>
      </p:sp>
      <p:sp>
        <p:nvSpPr>
          <p:cNvPr id="43" name="object 2">
            <a:extLst>
              <a:ext uri="{FF2B5EF4-FFF2-40B4-BE49-F238E27FC236}">
                <a16:creationId xmlns:a16="http://schemas.microsoft.com/office/drawing/2014/main" id="{6AD807D3-F7FF-ECD8-168F-44CAB44C44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Dijkstra’s Algorithm - Analysis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0478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9" grpId="0"/>
      <p:bldP spid="20" grpId="0"/>
      <p:bldP spid="21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112</a:t>
            </a:fld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Graphs</a:t>
            </a:r>
          </a:p>
        </p:txBody>
      </p:sp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DA868A92-E840-EF06-8275-15AB54A40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199008"/>
              </p:ext>
            </p:extLst>
          </p:nvPr>
        </p:nvGraphicFramePr>
        <p:xfrm>
          <a:off x="106578" y="1156092"/>
          <a:ext cx="3198715" cy="12522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818">
                  <a:extLst>
                    <a:ext uri="{9D8B030D-6E8A-4147-A177-3AD203B41FA5}">
                      <a16:colId xmlns:a16="http://schemas.microsoft.com/office/drawing/2014/main" val="161364864"/>
                    </a:ext>
                  </a:extLst>
                </a:gridCol>
                <a:gridCol w="650450">
                  <a:extLst>
                    <a:ext uri="{9D8B030D-6E8A-4147-A177-3AD203B41FA5}">
                      <a16:colId xmlns:a16="http://schemas.microsoft.com/office/drawing/2014/main" val="664922919"/>
                    </a:ext>
                  </a:extLst>
                </a:gridCol>
                <a:gridCol w="1423447">
                  <a:extLst>
                    <a:ext uri="{9D8B030D-6E8A-4147-A177-3AD203B41FA5}">
                      <a16:colId xmlns:a16="http://schemas.microsoft.com/office/drawing/2014/main" val="73516554"/>
                    </a:ext>
                  </a:extLst>
                </a:gridCol>
              </a:tblGrid>
              <a:tr h="3378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Heap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Unsorted 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95347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838272"/>
                  </a:ext>
                </a:extLst>
              </a:tr>
              <a:tr h="2922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ExtractMin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303865"/>
                  </a:ext>
                </a:extLst>
              </a:tr>
              <a:tr h="299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DecreaseKey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1946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/>
              <p:nvPr/>
            </p:nvSpPr>
            <p:spPr>
              <a:xfrm>
                <a:off x="1188337" y="1507549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73647-8A5B-04DB-9031-9B1085FAA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337" y="1507549"/>
                <a:ext cx="771365" cy="27699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/>
              <p:nvPr/>
            </p:nvSpPr>
            <p:spPr>
              <a:xfrm>
                <a:off x="1188337" y="1813074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7DFE08C-07E3-1881-FD68-4C54871EB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337" y="1813074"/>
                <a:ext cx="771365" cy="27699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/>
              <p:nvPr/>
            </p:nvSpPr>
            <p:spPr>
              <a:xfrm>
                <a:off x="1197718" y="2123211"/>
                <a:ext cx="771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6D4F5CC-E804-A426-96FD-A860315E0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718" y="2123211"/>
                <a:ext cx="771365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/>
              <p:nvPr/>
            </p:nvSpPr>
            <p:spPr>
              <a:xfrm>
                <a:off x="2332561" y="1510521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7E8F651-692E-20C0-F364-C9CD5FEB1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561" y="1510521"/>
                <a:ext cx="541110" cy="276999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/>
              <p:nvPr/>
            </p:nvSpPr>
            <p:spPr>
              <a:xfrm>
                <a:off x="2334785" y="1809941"/>
                <a:ext cx="5469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CCA3E0-4072-7EAC-B8FA-658D09D14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785" y="1809941"/>
                <a:ext cx="54694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/>
              <p:nvPr/>
            </p:nvSpPr>
            <p:spPr>
              <a:xfrm>
                <a:off x="2365946" y="2123210"/>
                <a:ext cx="5411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E087CB-1A4C-3C78-09F7-813309621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946" y="2123210"/>
                <a:ext cx="541110" cy="276999"/>
              </a:xfrm>
              <a:prstGeom prst="rect">
                <a:avLst/>
              </a:prstGeom>
              <a:blipFill>
                <a:blip r:embed="rId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FB3CA4-6D89-2375-4157-40458DE9EF99}"/>
                  </a:ext>
                </a:extLst>
              </p:cNvPr>
              <p:cNvSpPr txBox="1"/>
              <p:nvPr/>
            </p:nvSpPr>
            <p:spPr>
              <a:xfrm>
                <a:off x="3484483" y="1052374"/>
                <a:ext cx="11209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With a Heap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FB3CA4-6D89-2375-4157-40458DE9E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483" y="1052374"/>
                <a:ext cx="1120948" cy="523220"/>
              </a:xfrm>
              <a:prstGeom prst="rect">
                <a:avLst/>
              </a:prstGeom>
              <a:blipFill>
                <a:blip r:embed="rId8"/>
                <a:stretch>
                  <a:fillRect l="-2247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BCB623-E780-6BA8-1A88-FD9B7D554F16}"/>
                  </a:ext>
                </a:extLst>
              </p:cNvPr>
              <p:cNvSpPr txBox="1"/>
              <p:nvPr/>
            </p:nvSpPr>
            <p:spPr>
              <a:xfrm>
                <a:off x="4420814" y="1250268"/>
                <a:ext cx="12010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BCB623-E780-6BA8-1A88-FD9B7D554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814" y="1250268"/>
                <a:ext cx="1201034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A9A393-DC88-9743-C8D7-C54A5DFF18C3}"/>
                  </a:ext>
                </a:extLst>
              </p:cNvPr>
              <p:cNvSpPr txBox="1"/>
              <p:nvPr/>
            </p:nvSpPr>
            <p:spPr>
              <a:xfrm>
                <a:off x="5425357" y="1250268"/>
                <a:ext cx="12010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A9A393-DC88-9743-C8D7-C54A5DFF1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357" y="1250268"/>
                <a:ext cx="1201034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7E82E-B32C-2515-EBA0-A6E4C8077ED9}"/>
                  </a:ext>
                </a:extLst>
              </p:cNvPr>
              <p:cNvSpPr txBox="1"/>
              <p:nvPr/>
            </p:nvSpPr>
            <p:spPr>
              <a:xfrm>
                <a:off x="4414877" y="1499186"/>
                <a:ext cx="1027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B7E82E-B32C-2515-EBA0-A6E4C8077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77" y="1499186"/>
                <a:ext cx="1027781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F2DAC6-AE9F-25D8-AF95-52FEEB53D549}"/>
                  </a:ext>
                </a:extLst>
              </p:cNvPr>
              <p:cNvSpPr txBox="1"/>
              <p:nvPr/>
            </p:nvSpPr>
            <p:spPr>
              <a:xfrm>
                <a:off x="4158358" y="1735058"/>
                <a:ext cx="22741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FF2DAC6-AE9F-25D8-AF95-52FEEB53D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358" y="1735058"/>
                <a:ext cx="2274149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A94FDC82-B797-57AC-04D1-00D2A07B5D30}"/>
              </a:ext>
            </a:extLst>
          </p:cNvPr>
          <p:cNvSpPr txBox="1"/>
          <p:nvPr/>
        </p:nvSpPr>
        <p:spPr>
          <a:xfrm>
            <a:off x="5248297" y="2007651"/>
            <a:ext cx="1619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, If connected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11177C-3E45-65EF-D310-0586F401C207}"/>
                  </a:ext>
                </a:extLst>
              </p:cNvPr>
              <p:cNvSpPr txBox="1"/>
              <p:nvPr/>
            </p:nvSpPr>
            <p:spPr>
              <a:xfrm>
                <a:off x="4186639" y="2012932"/>
                <a:ext cx="12123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11177C-3E45-65EF-D310-0586F401C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639" y="2012932"/>
                <a:ext cx="1212320" cy="307777"/>
              </a:xfrm>
              <a:prstGeom prst="rect">
                <a:avLst/>
              </a:prstGeom>
              <a:blipFill>
                <a:blip r:embed="rId1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356CB1-851E-A515-A638-A8F86ECA484A}"/>
                  </a:ext>
                </a:extLst>
              </p:cNvPr>
              <p:cNvSpPr txBox="1"/>
              <p:nvPr/>
            </p:nvSpPr>
            <p:spPr>
              <a:xfrm>
                <a:off x="3107688" y="2341574"/>
                <a:ext cx="18765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With an unsorted array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356CB1-851E-A515-A638-A8F86ECA4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688" y="2341574"/>
                <a:ext cx="1876539" cy="523220"/>
              </a:xfrm>
              <a:prstGeom prst="rect">
                <a:avLst/>
              </a:prstGeom>
              <a:blipFill>
                <a:blip r:embed="rId14"/>
                <a:stretch>
                  <a:fillRect l="-67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B9078C-88CF-E942-29E6-8BB1BF51BCBD}"/>
                  </a:ext>
                </a:extLst>
              </p:cNvPr>
              <p:cNvSpPr txBox="1"/>
              <p:nvPr/>
            </p:nvSpPr>
            <p:spPr>
              <a:xfrm>
                <a:off x="4359346" y="2549821"/>
                <a:ext cx="7923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B9078C-88CF-E942-29E6-8BB1BF51B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346" y="2549821"/>
                <a:ext cx="792396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413EFC-76DC-A50B-F709-7F3F02DED3D0}"/>
                  </a:ext>
                </a:extLst>
              </p:cNvPr>
              <p:cNvSpPr txBox="1"/>
              <p:nvPr/>
            </p:nvSpPr>
            <p:spPr>
              <a:xfrm>
                <a:off x="4974800" y="2549821"/>
                <a:ext cx="8794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413EFC-76DC-A50B-F709-7F3F02DED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800" y="2549821"/>
                <a:ext cx="879407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855AB0-F5EE-AF5E-EC30-55A8132C03E1}"/>
                  </a:ext>
                </a:extLst>
              </p:cNvPr>
              <p:cNvSpPr txBox="1"/>
              <p:nvPr/>
            </p:nvSpPr>
            <p:spPr>
              <a:xfrm>
                <a:off x="5677265" y="2552052"/>
                <a:ext cx="6191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855AB0-F5EE-AF5E-EC30-55A8132C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265" y="2552052"/>
                <a:ext cx="619144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85C98A-F8B9-6ED2-70AC-154FE8543A30}"/>
                  </a:ext>
                </a:extLst>
              </p:cNvPr>
              <p:cNvSpPr txBox="1"/>
              <p:nvPr/>
            </p:nvSpPr>
            <p:spPr>
              <a:xfrm>
                <a:off x="4165010" y="2808815"/>
                <a:ext cx="8894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85C98A-F8B9-6ED2-70AC-154FE8543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010" y="2808815"/>
                <a:ext cx="889411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9CF050C-FB09-F44B-35CA-F00C0FD1CCF6}"/>
              </a:ext>
            </a:extLst>
          </p:cNvPr>
          <p:cNvSpPr txBox="1"/>
          <p:nvPr/>
        </p:nvSpPr>
        <p:spPr>
          <a:xfrm>
            <a:off x="4954835" y="2803560"/>
            <a:ext cx="1619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Can we write this?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03082C-2194-19EB-8289-B322E04E9DA8}"/>
                  </a:ext>
                </a:extLst>
              </p:cNvPr>
              <p:cNvSpPr txBox="1"/>
              <p:nvPr/>
            </p:nvSpPr>
            <p:spPr>
              <a:xfrm>
                <a:off x="42334" y="3080698"/>
                <a:ext cx="31987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For a dense graph, extreme case is complete graph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r>
                  <a:rPr lang="en-US" sz="1400" dirty="0"/>
                  <a:t>With an unsorted array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03082C-2194-19EB-8289-B322E04E9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4" y="3080698"/>
                <a:ext cx="3198715" cy="954107"/>
              </a:xfrm>
              <a:prstGeom prst="rect">
                <a:avLst/>
              </a:prstGeom>
              <a:blipFill>
                <a:blip r:embed="rId19"/>
                <a:stretch>
                  <a:fillRect l="-791" t="-1316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445669-77D1-8BF5-51A8-3800B5521EC9}"/>
                  </a:ext>
                </a:extLst>
              </p:cNvPr>
              <p:cNvSpPr txBox="1"/>
              <p:nvPr/>
            </p:nvSpPr>
            <p:spPr>
              <a:xfrm>
                <a:off x="77965" y="3963226"/>
                <a:ext cx="32731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With a Heap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445669-77D1-8BF5-51A8-3800B5521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5" y="3963226"/>
                <a:ext cx="3273177" cy="523220"/>
              </a:xfrm>
              <a:prstGeom prst="rect">
                <a:avLst/>
              </a:prstGeom>
              <a:blipFill>
                <a:blip r:embed="rId20"/>
                <a:stretch>
                  <a:fillRect l="-775" t="-238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845BBA-F110-F687-B865-9FCB75C30755}"/>
                  </a:ext>
                </a:extLst>
              </p:cNvPr>
              <p:cNvSpPr txBox="1"/>
              <p:nvPr/>
            </p:nvSpPr>
            <p:spPr>
              <a:xfrm>
                <a:off x="3276680" y="3101122"/>
                <a:ext cx="3198715" cy="757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For a sparse graph,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r>
                  <a:rPr lang="en-US" sz="1400" dirty="0"/>
                  <a:t>With an unsorted array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845BBA-F110-F687-B865-9FCB75C30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80" y="3101122"/>
                <a:ext cx="3198715" cy="757067"/>
              </a:xfrm>
              <a:prstGeom prst="rect">
                <a:avLst/>
              </a:prstGeom>
              <a:blipFill>
                <a:blip r:embed="rId21"/>
                <a:stretch>
                  <a:fillRect l="-794" t="-166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AF1D177-A3DC-1D8F-1A81-8F0BC76FAD7C}"/>
                  </a:ext>
                </a:extLst>
              </p:cNvPr>
              <p:cNvSpPr txBox="1"/>
              <p:nvPr/>
            </p:nvSpPr>
            <p:spPr>
              <a:xfrm>
                <a:off x="3338211" y="3963226"/>
                <a:ext cx="3273177" cy="541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With a Heap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AF1D177-A3DC-1D8F-1A81-8F0BC76F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11" y="3963226"/>
                <a:ext cx="3273177" cy="541623"/>
              </a:xfrm>
              <a:prstGeom prst="rect">
                <a:avLst/>
              </a:prstGeom>
              <a:blipFill>
                <a:blip r:embed="rId22"/>
                <a:stretch>
                  <a:fillRect l="-775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bject 2">
            <a:extLst>
              <a:ext uri="{FF2B5EF4-FFF2-40B4-BE49-F238E27FC236}">
                <a16:creationId xmlns:a16="http://schemas.microsoft.com/office/drawing/2014/main" id="{22092748-EAE6-C13F-84FF-9DBD639275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Dijkstra’s Algorithm - Analysis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345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4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57250" y="1668067"/>
            <a:ext cx="5143500" cy="134302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8623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9" y="1074038"/>
            <a:ext cx="4390490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Path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Sequence of vertices connected by edges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Length: number of edges along the path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Weight: sum of all edge weights along the path</a:t>
            </a:r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Cycle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Path whose first and last vertices are the same</a:t>
            </a:r>
          </a:p>
          <a:p>
            <a:pPr marL="457200" lvl="1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 graph containing no cycles is said to be acyclic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302FCE-BFA5-1D87-2FF4-D9F8D46ED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925" y="1074038"/>
            <a:ext cx="1756431" cy="1784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C02A82-DD48-25D8-2D47-B9C2D789B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918" y="2898487"/>
            <a:ext cx="1756431" cy="177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8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AC11C-2841-6773-574F-E7149CF4C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8" y="1393452"/>
            <a:ext cx="6461203" cy="29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97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D8FA33-75F9-5C4F-8071-2B111C88E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754" y="3647501"/>
            <a:ext cx="1174270" cy="11620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9" y="1074038"/>
            <a:ext cx="5118276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600" dirty="0"/>
              <a:t>Connected graph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Vertices are connected if there is a path between them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For directed graphs</a:t>
            </a:r>
          </a:p>
          <a:p>
            <a:pPr marL="444500" lvl="1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Strongly connected if directed path between two vertices</a:t>
            </a:r>
          </a:p>
          <a:p>
            <a:pPr marL="444500" lvl="1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Weakly connected otherwise</a:t>
            </a:r>
          </a:p>
          <a:p>
            <a:pPr marL="239713" indent="-2397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 connected graph is a graph in which every pair of vertices are connected</a:t>
            </a:r>
          </a:p>
          <a:p>
            <a:pPr marL="239713" indent="-2397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If every pair of vertices is joined by an edge, the graph is complete or fully-connected</a:t>
            </a:r>
          </a:p>
          <a:p>
            <a:pPr marL="0" indent="-23336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600" dirty="0"/>
              <a:t>Disconnected graph</a:t>
            </a:r>
          </a:p>
          <a:p>
            <a:pPr marL="239713" indent="-2397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 disconnected graph is composed of two or more connected components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EB4E6-ED35-7CC0-A303-D6152A04C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416" y="1074038"/>
            <a:ext cx="1174271" cy="250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0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600" dirty="0"/>
              <a:t>Bipartite graph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 graph where the vertices can be partitioned into two subsets: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no edges within a subset and all the edges are between two subsets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Usually, vertices in two subsets have different meanings</a:t>
            </a:r>
          </a:p>
          <a:p>
            <a:pPr marL="444500" lvl="1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E.g., students and courses, courses and classrooms, jobs and applicants</a:t>
            </a:r>
          </a:p>
          <a:p>
            <a:pPr marL="444500" lvl="1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718AD-A6E1-E40C-2CC6-3F05F62E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03" y="2701335"/>
            <a:ext cx="3967264" cy="192775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B00AE9-AE7E-F410-4AEF-7C2E294A3690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</p:spTree>
    <p:extLst>
      <p:ext uri="{BB962C8B-B14F-4D97-AF65-F5344CB8AC3E}">
        <p14:creationId xmlns:p14="http://schemas.microsoft.com/office/powerpoint/2010/main" val="1964410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3E4777-ACF9-D68F-9A8D-DE02F2D0D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438" y="3511711"/>
            <a:ext cx="1395116" cy="14127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600" dirty="0"/>
                  <a:t>Dense graph</a:t>
                </a:r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 graph is dense if it contains a large number of edges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endParaRPr lang="en-US" sz="16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600" dirty="0"/>
                  <a:t>Sparse graph</a:t>
                </a:r>
              </a:p>
              <a:p>
                <a:pPr marL="222250" indent="-22225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 graph is sparse if it contains much less than the maximum number of possible edges</a:t>
                </a:r>
              </a:p>
              <a:p>
                <a:pPr marL="444500" lvl="1" indent="-22225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  <a:blipFill>
                <a:blip r:embed="rId4"/>
                <a:stretch>
                  <a:fillRect l="-586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77000-ECD8-3AE3-8441-4A12BBA60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906" y="1554583"/>
            <a:ext cx="1584262" cy="161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27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Trees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Trees are a specific kind of graph too!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 marL="222250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Undirected, acyclic, connected, rooted graph</a:t>
            </a:r>
          </a:p>
          <a:p>
            <a:pPr marL="222250" indent="-22225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 forest is a graph in which multiple connected components are trees</a:t>
            </a:r>
            <a:endParaRPr lang="en-US" sz="14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D9B0298-5C1A-6AB5-F515-576AF0EF0F55}"/>
              </a:ext>
            </a:extLst>
          </p:cNvPr>
          <p:cNvGrpSpPr/>
          <p:nvPr/>
        </p:nvGrpSpPr>
        <p:grpSpPr>
          <a:xfrm>
            <a:off x="2997000" y="1427284"/>
            <a:ext cx="432000" cy="432000"/>
            <a:chOff x="3036149" y="2438575"/>
            <a:chExt cx="432000" cy="4320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E3BB2BB-3A30-F47E-ED30-87F484CB4C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36149" y="2438575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CD76E67-BE16-2844-CA13-E3BA4526BA3E}"/>
                </a:ext>
              </a:extLst>
            </p:cNvPr>
            <p:cNvSpPr txBox="1"/>
            <p:nvPr/>
          </p:nvSpPr>
          <p:spPr>
            <a:xfrm>
              <a:off x="3085276" y="2454520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4790B3D-9B1C-764D-1057-C03B28DE993C}"/>
              </a:ext>
            </a:extLst>
          </p:cNvPr>
          <p:cNvGrpSpPr/>
          <p:nvPr/>
        </p:nvGrpSpPr>
        <p:grpSpPr>
          <a:xfrm>
            <a:off x="2153906" y="1859284"/>
            <a:ext cx="432000" cy="432000"/>
            <a:chOff x="2193055" y="2870575"/>
            <a:chExt cx="432000" cy="432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50C745-4544-B9DE-BB63-8D18666996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3055" y="2870575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D5BC173-147F-4495-69EE-6A788CDD27E1}"/>
                </a:ext>
              </a:extLst>
            </p:cNvPr>
            <p:cNvSpPr txBox="1"/>
            <p:nvPr/>
          </p:nvSpPr>
          <p:spPr>
            <a:xfrm>
              <a:off x="2251653" y="2878964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CCC27B-DE82-C4FC-0B72-8BFE5D44EAB2}"/>
              </a:ext>
            </a:extLst>
          </p:cNvPr>
          <p:cNvGrpSpPr/>
          <p:nvPr/>
        </p:nvGrpSpPr>
        <p:grpSpPr>
          <a:xfrm>
            <a:off x="3831705" y="1859284"/>
            <a:ext cx="432000" cy="432000"/>
            <a:chOff x="3870854" y="2870575"/>
            <a:chExt cx="432000" cy="432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4E93D44-F9B1-A464-8D06-5CB196AF0C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70854" y="2870575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E8B4962-6067-D164-C4C2-01CEF0AD3CE8}"/>
                </a:ext>
              </a:extLst>
            </p:cNvPr>
            <p:cNvSpPr txBox="1"/>
            <p:nvPr/>
          </p:nvSpPr>
          <p:spPr>
            <a:xfrm>
              <a:off x="3921569" y="2884046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116611D-DA4B-D693-C34F-9AB129EDF17C}"/>
              </a:ext>
            </a:extLst>
          </p:cNvPr>
          <p:cNvGrpSpPr/>
          <p:nvPr/>
        </p:nvGrpSpPr>
        <p:grpSpPr>
          <a:xfrm>
            <a:off x="1451328" y="2584439"/>
            <a:ext cx="432000" cy="432000"/>
            <a:chOff x="1490477" y="3595730"/>
            <a:chExt cx="432000" cy="4320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FD60B2A-B97B-1587-219E-BC0C886C70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0477" y="3595730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51FB0B8-BDF4-A07B-5482-A984545E4B19}"/>
                </a:ext>
              </a:extLst>
            </p:cNvPr>
            <p:cNvSpPr txBox="1"/>
            <p:nvPr/>
          </p:nvSpPr>
          <p:spPr>
            <a:xfrm>
              <a:off x="1539604" y="3603286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352FEC6-B254-2048-E1F1-098858954138}"/>
              </a:ext>
            </a:extLst>
          </p:cNvPr>
          <p:cNvGrpSpPr/>
          <p:nvPr/>
        </p:nvGrpSpPr>
        <p:grpSpPr>
          <a:xfrm>
            <a:off x="2160198" y="2584439"/>
            <a:ext cx="432000" cy="432000"/>
            <a:chOff x="2199347" y="3595730"/>
            <a:chExt cx="432000" cy="43200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F166EF6-72DD-C692-B4BB-3197C19592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9347" y="3595730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5D14FB4-65C8-4B4B-D4FF-2F3B9D99CE22}"/>
                </a:ext>
              </a:extLst>
            </p:cNvPr>
            <p:cNvSpPr txBox="1"/>
            <p:nvPr/>
          </p:nvSpPr>
          <p:spPr>
            <a:xfrm>
              <a:off x="2258070" y="3609435"/>
              <a:ext cx="309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931E1E-4866-1D68-7F57-DF6295F2EFBE}"/>
              </a:ext>
            </a:extLst>
          </p:cNvPr>
          <p:cNvGrpSpPr/>
          <p:nvPr/>
        </p:nvGrpSpPr>
        <p:grpSpPr>
          <a:xfrm>
            <a:off x="2860679" y="2584439"/>
            <a:ext cx="432000" cy="432000"/>
            <a:chOff x="2899828" y="3595730"/>
            <a:chExt cx="432000" cy="43200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93C3D66-6140-F9BE-DDD1-7DE7237A18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99828" y="3595730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E8B7BA4-1DB4-76BD-6DB4-95DE6875E85D}"/>
                </a:ext>
              </a:extLst>
            </p:cNvPr>
            <p:cNvSpPr txBox="1"/>
            <p:nvPr/>
          </p:nvSpPr>
          <p:spPr>
            <a:xfrm>
              <a:off x="2960431" y="3609435"/>
              <a:ext cx="3032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1994380-CAFA-D067-7972-CEFBAE006E08}"/>
              </a:ext>
            </a:extLst>
          </p:cNvPr>
          <p:cNvGrpSpPr/>
          <p:nvPr/>
        </p:nvGrpSpPr>
        <p:grpSpPr>
          <a:xfrm>
            <a:off x="3436691" y="2584439"/>
            <a:ext cx="432000" cy="432000"/>
            <a:chOff x="3475840" y="3595730"/>
            <a:chExt cx="432000" cy="43200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84FC9A6-74AB-3CE5-75F8-8E2E2646B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5840" y="3595730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248F8D7-9496-8E96-67BF-A7B3E1B2BFCC}"/>
                </a:ext>
              </a:extLst>
            </p:cNvPr>
            <p:cNvSpPr txBox="1"/>
            <p:nvPr/>
          </p:nvSpPr>
          <p:spPr>
            <a:xfrm>
              <a:off x="3520497" y="3609694"/>
              <a:ext cx="3465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G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1790D5B-DCBC-3EF0-3F37-6E7510ADBC55}"/>
              </a:ext>
            </a:extLst>
          </p:cNvPr>
          <p:cNvGrpSpPr/>
          <p:nvPr/>
        </p:nvGrpSpPr>
        <p:grpSpPr>
          <a:xfrm>
            <a:off x="4195895" y="2584439"/>
            <a:ext cx="432000" cy="432000"/>
            <a:chOff x="4235044" y="3595730"/>
            <a:chExt cx="432000" cy="4320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78148BB-FD96-993F-CA77-6E42A90161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5044" y="3595730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0321C7E-D2D9-E3F6-B79E-6EBF4D1F3464}"/>
                </a:ext>
              </a:extLst>
            </p:cNvPr>
            <p:cNvSpPr txBox="1"/>
            <p:nvPr/>
          </p:nvSpPr>
          <p:spPr>
            <a:xfrm>
              <a:off x="4284171" y="3611675"/>
              <a:ext cx="3449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3257A39-2F03-615E-0318-829B6DA57132}"/>
              </a:ext>
            </a:extLst>
          </p:cNvPr>
          <p:cNvGrpSpPr/>
          <p:nvPr/>
        </p:nvGrpSpPr>
        <p:grpSpPr>
          <a:xfrm>
            <a:off x="1771173" y="3316861"/>
            <a:ext cx="432000" cy="432000"/>
            <a:chOff x="1810322" y="4328152"/>
            <a:chExt cx="432000" cy="43200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7650744-4557-260C-30DB-7197CFEC9E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10322" y="4328152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18BB3F0-3474-03E1-320B-AE4A94812B00}"/>
                </a:ext>
              </a:extLst>
            </p:cNvPr>
            <p:cNvSpPr txBox="1"/>
            <p:nvPr/>
          </p:nvSpPr>
          <p:spPr>
            <a:xfrm>
              <a:off x="1903230" y="4344097"/>
              <a:ext cx="248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I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7BB76AA-2AC6-E484-9C98-72C333584C71}"/>
              </a:ext>
            </a:extLst>
          </p:cNvPr>
          <p:cNvGrpSpPr/>
          <p:nvPr/>
        </p:nvGrpSpPr>
        <p:grpSpPr>
          <a:xfrm>
            <a:off x="2530377" y="3316861"/>
            <a:ext cx="432000" cy="432000"/>
            <a:chOff x="2569526" y="4328152"/>
            <a:chExt cx="432000" cy="43200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440C726-1FC6-2C17-66C0-830DBAF860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9526" y="4328152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1585F9D-616B-A9FF-FFF8-5931F08789CB}"/>
                </a:ext>
              </a:extLst>
            </p:cNvPr>
            <p:cNvSpPr txBox="1"/>
            <p:nvPr/>
          </p:nvSpPr>
          <p:spPr>
            <a:xfrm>
              <a:off x="2650222" y="4328888"/>
              <a:ext cx="266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J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557E89A-7E25-75EC-89CF-2914C7980DDB}"/>
              </a:ext>
            </a:extLst>
          </p:cNvPr>
          <p:cNvGrpSpPr/>
          <p:nvPr/>
        </p:nvGrpSpPr>
        <p:grpSpPr>
          <a:xfrm>
            <a:off x="3442641" y="3316294"/>
            <a:ext cx="432000" cy="432567"/>
            <a:chOff x="3481790" y="4327585"/>
            <a:chExt cx="432000" cy="43256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306E65-4498-6180-5279-68067877C4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1790" y="4328152"/>
              <a:ext cx="432000" cy="43200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BB8D8E2-9169-37AB-359D-0F70FD210BD7}"/>
                </a:ext>
              </a:extLst>
            </p:cNvPr>
            <p:cNvSpPr txBox="1"/>
            <p:nvPr/>
          </p:nvSpPr>
          <p:spPr>
            <a:xfrm>
              <a:off x="3545497" y="4327585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n w="0">
                    <a:solidFill>
                      <a:schemeClr val="accent2">
                        <a:lumMod val="75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K</a:t>
              </a:r>
            </a:p>
          </p:txBody>
        </p:sp>
      </p:grp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AC6E5DC-7B90-35E1-9855-27FE82882D0E}"/>
              </a:ext>
            </a:extLst>
          </p:cNvPr>
          <p:cNvCxnSpPr>
            <a:cxnSpLocks/>
            <a:stCxn id="54" idx="3"/>
            <a:endCxn id="57" idx="7"/>
          </p:cNvCxnSpPr>
          <p:nvPr/>
        </p:nvCxnSpPr>
        <p:spPr>
          <a:xfrm flipH="1">
            <a:off x="2522641" y="1796019"/>
            <a:ext cx="537624" cy="12653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622A9B8-DE7D-E258-A84A-A84A22D66A6D}"/>
              </a:ext>
            </a:extLst>
          </p:cNvPr>
          <p:cNvCxnSpPr>
            <a:cxnSpLocks/>
            <a:stCxn id="54" idx="5"/>
            <a:endCxn id="60" idx="1"/>
          </p:cNvCxnSpPr>
          <p:nvPr/>
        </p:nvCxnSpPr>
        <p:spPr>
          <a:xfrm>
            <a:off x="3365735" y="1796019"/>
            <a:ext cx="529235" cy="12653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13996C0-E6B9-2390-2223-2C410A69F403}"/>
              </a:ext>
            </a:extLst>
          </p:cNvPr>
          <p:cNvCxnSpPr>
            <a:cxnSpLocks/>
            <a:stCxn id="57" idx="4"/>
            <a:endCxn id="63" idx="0"/>
          </p:cNvCxnSpPr>
          <p:nvPr/>
        </p:nvCxnSpPr>
        <p:spPr>
          <a:xfrm flipH="1">
            <a:off x="1667328" y="2291284"/>
            <a:ext cx="702578" cy="29315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AF49B16-7278-0546-9ED2-BB4AC69EF004}"/>
              </a:ext>
            </a:extLst>
          </p:cNvPr>
          <p:cNvCxnSpPr>
            <a:cxnSpLocks/>
            <a:stCxn id="57" idx="4"/>
            <a:endCxn id="66" idx="0"/>
          </p:cNvCxnSpPr>
          <p:nvPr/>
        </p:nvCxnSpPr>
        <p:spPr>
          <a:xfrm>
            <a:off x="2369906" y="2291284"/>
            <a:ext cx="6292" cy="29315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0D8E78B-5231-0D8C-A478-1D93AB71FC3A}"/>
              </a:ext>
            </a:extLst>
          </p:cNvPr>
          <p:cNvCxnSpPr>
            <a:cxnSpLocks/>
            <a:stCxn id="57" idx="4"/>
            <a:endCxn id="69" idx="0"/>
          </p:cNvCxnSpPr>
          <p:nvPr/>
        </p:nvCxnSpPr>
        <p:spPr>
          <a:xfrm>
            <a:off x="2369906" y="2291284"/>
            <a:ext cx="706773" cy="29315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DEDD701-E196-D277-382F-2DAE141B3424}"/>
              </a:ext>
            </a:extLst>
          </p:cNvPr>
          <p:cNvCxnSpPr>
            <a:cxnSpLocks/>
            <a:stCxn id="60" idx="4"/>
            <a:endCxn id="72" idx="0"/>
          </p:cNvCxnSpPr>
          <p:nvPr/>
        </p:nvCxnSpPr>
        <p:spPr>
          <a:xfrm flipH="1">
            <a:off x="3652691" y="2291284"/>
            <a:ext cx="395014" cy="29315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3D149F6-D46B-0EC3-B939-B86576ECF774}"/>
              </a:ext>
            </a:extLst>
          </p:cNvPr>
          <p:cNvCxnSpPr>
            <a:cxnSpLocks/>
            <a:stCxn id="60" idx="4"/>
            <a:endCxn id="75" idx="0"/>
          </p:cNvCxnSpPr>
          <p:nvPr/>
        </p:nvCxnSpPr>
        <p:spPr>
          <a:xfrm>
            <a:off x="4047705" y="2291284"/>
            <a:ext cx="364190" cy="293155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D5CF6B8-B5C9-8BE3-C16D-09E76EAE6873}"/>
              </a:ext>
            </a:extLst>
          </p:cNvPr>
          <p:cNvCxnSpPr>
            <a:cxnSpLocks/>
            <a:stCxn id="66" idx="4"/>
            <a:endCxn id="78" idx="0"/>
          </p:cNvCxnSpPr>
          <p:nvPr/>
        </p:nvCxnSpPr>
        <p:spPr>
          <a:xfrm flipH="1">
            <a:off x="1987173" y="3016439"/>
            <a:ext cx="389025" cy="30042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5B9DBED-3D73-AD03-6B9A-89BA474DDBB7}"/>
              </a:ext>
            </a:extLst>
          </p:cNvPr>
          <p:cNvCxnSpPr>
            <a:cxnSpLocks/>
            <a:stCxn id="66" idx="4"/>
            <a:endCxn id="81" idx="0"/>
          </p:cNvCxnSpPr>
          <p:nvPr/>
        </p:nvCxnSpPr>
        <p:spPr>
          <a:xfrm>
            <a:off x="2376198" y="3016439"/>
            <a:ext cx="370179" cy="30042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84753E6-01C8-888B-9EF4-FFC64004E83D}"/>
              </a:ext>
            </a:extLst>
          </p:cNvPr>
          <p:cNvCxnSpPr>
            <a:cxnSpLocks/>
            <a:stCxn id="72" idx="4"/>
            <a:endCxn id="84" idx="0"/>
          </p:cNvCxnSpPr>
          <p:nvPr/>
        </p:nvCxnSpPr>
        <p:spPr>
          <a:xfrm>
            <a:off x="3652691" y="3016439"/>
            <a:ext cx="5950" cy="30042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67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 Representations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Adjacency matrix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E0062F-830B-6523-55E6-93C9342B301C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5E9EFE-C787-50A2-83D7-31FBD975F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80" y="2106706"/>
            <a:ext cx="3073120" cy="2060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421A02-2261-FAA1-151C-7538C4BBB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135" y="1654247"/>
            <a:ext cx="2741985" cy="276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8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 Representations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Adjacency matrix</a:t>
                </a:r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Takes up too much space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  <a:blipFill>
                <a:blip r:embed="rId3"/>
                <a:stretch>
                  <a:fillRect l="-391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E0062F-830B-6523-55E6-93C9342B301C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B7EF2-2A9A-9A5C-FEF2-B1F63F81B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8" y="2071835"/>
            <a:ext cx="3221289" cy="1688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A930CC-27D1-0119-FC2B-7FEF0940B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722" y="1413009"/>
            <a:ext cx="2969164" cy="298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4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Resources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 dirty="0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15716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Apart from the book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UC Davis ECS 36C Course by Prof. Joël </a:t>
            </a:r>
            <a:r>
              <a:rPr lang="en-US" sz="1600" dirty="0" err="1"/>
              <a:t>Porquet</a:t>
            </a:r>
            <a:r>
              <a:rPr lang="en-US" sz="1600" dirty="0"/>
              <a:t>-Lupine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UC Riverside, CS 141 course, Fall 2021 by Prof. Yan Gu and Prof. Yihan Sun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5277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 Representations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Adjacency list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E0062F-830B-6523-55E6-93C9342B301C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5E9EFE-C787-50A2-83D7-31FBD975F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80" y="2106706"/>
            <a:ext cx="3073120" cy="2060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C1004-AFF5-3106-B10E-8C5FFDEA6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556" y="2433169"/>
            <a:ext cx="3213256" cy="140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7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 Representations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Adjacency matrix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What do scientists use in practice?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E0062F-830B-6523-55E6-93C9342B301C}"/>
              </a:ext>
            </a:extLst>
          </p:cNvPr>
          <p:cNvSpPr txBox="1">
            <a:spLocks/>
          </p:cNvSpPr>
          <p:nvPr/>
        </p:nvSpPr>
        <p:spPr>
          <a:xfrm>
            <a:off x="3993502" y="4734985"/>
            <a:ext cx="2837757" cy="15100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Riverside, CS141 course, Fall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B7EF2-2A9A-9A5C-FEF2-B1F63F81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8" y="2071835"/>
            <a:ext cx="3221289" cy="1688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FB4A0-9F45-E964-2937-3AF521C88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452" y="1879595"/>
            <a:ext cx="2506458" cy="229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8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 Traversal/Search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Graph traversals or searches mean systematic following edges of a graph so as to visit all the vertices of the graph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Graph-searching algorithm can discover much about the structure of a graph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Many graph algorithms begins by building on basic graph searching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We will start with two basic graph search algorithms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Breadth First Search (BFS)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Depth First Search (DFS)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We will assume adjacency list representation for today’s algorithms</a:t>
            </a:r>
          </a:p>
        </p:txBody>
      </p:sp>
    </p:spTree>
    <p:extLst>
      <p:ext uri="{BB962C8B-B14F-4D97-AF65-F5344CB8AC3E}">
        <p14:creationId xmlns:p14="http://schemas.microsoft.com/office/powerpoint/2010/main" val="182880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Given a graph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and a source vertex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, breadth-first search systematically explores the edges to discover every vertex that is reachable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It computes the distance (smallest number of edges)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 to each reachable vertex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In the process, it produces a “breadth-first tree” with root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 that contains all reachable vertices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For any vertex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reachable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, the simple path in the breadth-first tree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corresponds to a “shortest path” (smallest number of edges)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The algorithm works on both directed and undirected graphs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However, we will walk through an example on undirected graph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  <a:blipFill>
                <a:blip r:embed="rId3"/>
                <a:stretch>
                  <a:fillRect l="-387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80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9"/>
                <a:ext cx="6561412" cy="100492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Breadth first search is named so because it visits all vertices at distance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from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/>
                  <a:t> before visiting any vertex at distance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At each node, you can get a list of neighbors, and choose to go there if you want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Start at the source node and set the initial distance to all other nodes as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600" dirty="0"/>
                  <a:t> except for the source node itself, whose distance is 0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9"/>
                <a:ext cx="6561412" cy="1004928"/>
              </a:xfrm>
              <a:prstGeom prst="rect">
                <a:avLst/>
              </a:prstGeom>
              <a:blipFill>
                <a:blip r:embed="rId3"/>
                <a:stretch>
                  <a:fillRect l="-387" t="-6250" b="-2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51378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5137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51378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049AAA6-2C52-11DE-62BF-4A24DADB236F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91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5137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51378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5137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8851"/>
            <a:ext cx="2888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4B74CA-D9DA-6A48-076A-C92CB8EDCD51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667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5137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824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DF45C-0BEF-ABB4-C838-542818F83011}"/>
              </a:ext>
            </a:extLst>
          </p:cNvPr>
          <p:cNvSpPr txBox="1"/>
          <p:nvPr/>
        </p:nvSpPr>
        <p:spPr>
          <a:xfrm>
            <a:off x="1450168" y="1315051"/>
            <a:ext cx="2952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3AF7D8-D96A-8C9F-EE96-6379B8FF0334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837612-9FFE-AEC8-C0D4-813C34D2979E}"/>
              </a:ext>
            </a:extLst>
          </p:cNvPr>
          <p:cNvSpPr txBox="1"/>
          <p:nvPr/>
        </p:nvSpPr>
        <p:spPr>
          <a:xfrm>
            <a:off x="3689951" y="1312025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DB784B-CBFE-50E4-F79F-470B37F2F0A8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796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5137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51378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952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DF45C-0BEF-ABB4-C838-542818F83011}"/>
              </a:ext>
            </a:extLst>
          </p:cNvPr>
          <p:cNvSpPr txBox="1"/>
          <p:nvPr/>
        </p:nvSpPr>
        <p:spPr>
          <a:xfrm>
            <a:off x="1450168" y="1315051"/>
            <a:ext cx="28084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E3C8F-CDF2-991A-54D5-DA4AF4E296A9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D6E845-3BD8-A886-8381-D62E9B104497}"/>
              </a:ext>
            </a:extLst>
          </p:cNvPr>
          <p:cNvSpPr txBox="1"/>
          <p:nvPr/>
        </p:nvSpPr>
        <p:spPr>
          <a:xfrm>
            <a:off x="3689951" y="1312025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19DD09-6F00-413A-D67E-DDC96DE0200B}"/>
              </a:ext>
            </a:extLst>
          </p:cNvPr>
          <p:cNvSpPr txBox="1"/>
          <p:nvPr/>
        </p:nvSpPr>
        <p:spPr>
          <a:xfrm>
            <a:off x="3842899" y="1312025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573D91-D8D9-03AE-F20D-A7EB7D0D3B78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295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8084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952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DF45C-0BEF-ABB4-C838-542818F83011}"/>
              </a:ext>
            </a:extLst>
          </p:cNvPr>
          <p:cNvSpPr txBox="1"/>
          <p:nvPr/>
        </p:nvSpPr>
        <p:spPr>
          <a:xfrm>
            <a:off x="1450168" y="1315051"/>
            <a:ext cx="27283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E3C8F-CDF2-991A-54D5-DA4AF4E296A9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D6E845-3BD8-A886-8381-D62E9B104497}"/>
              </a:ext>
            </a:extLst>
          </p:cNvPr>
          <p:cNvSpPr txBox="1"/>
          <p:nvPr/>
        </p:nvSpPr>
        <p:spPr>
          <a:xfrm>
            <a:off x="3689951" y="1312025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19DD09-6F00-413A-D67E-DDC96DE0200B}"/>
              </a:ext>
            </a:extLst>
          </p:cNvPr>
          <p:cNvSpPr txBox="1"/>
          <p:nvPr/>
        </p:nvSpPr>
        <p:spPr>
          <a:xfrm>
            <a:off x="3842899" y="1312025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D72B81-31C5-4508-B906-CE9350EE1D83}"/>
              </a:ext>
            </a:extLst>
          </p:cNvPr>
          <p:cNvSpPr txBox="1"/>
          <p:nvPr/>
        </p:nvSpPr>
        <p:spPr>
          <a:xfrm>
            <a:off x="1720278" y="1315051"/>
            <a:ext cx="29687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31321A-5248-302A-F15E-1CF196A2294D}"/>
              </a:ext>
            </a:extLst>
          </p:cNvPr>
          <p:cNvSpPr txBox="1"/>
          <p:nvPr/>
        </p:nvSpPr>
        <p:spPr>
          <a:xfrm>
            <a:off x="4009158" y="1312025"/>
            <a:ext cx="2952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74CCAD-F047-42EA-0401-7FEC154FC38D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394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7283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808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DF45C-0BEF-ABB4-C838-542818F83011}"/>
              </a:ext>
            </a:extLst>
          </p:cNvPr>
          <p:cNvSpPr txBox="1"/>
          <p:nvPr/>
        </p:nvSpPr>
        <p:spPr>
          <a:xfrm>
            <a:off x="1441542" y="1315051"/>
            <a:ext cx="29687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E3C8F-CDF2-991A-54D5-DA4AF4E296A9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19EA98-51B4-B049-140F-6781136EF38A}"/>
              </a:ext>
            </a:extLst>
          </p:cNvPr>
          <p:cNvSpPr txBox="1"/>
          <p:nvPr/>
        </p:nvSpPr>
        <p:spPr>
          <a:xfrm>
            <a:off x="3689951" y="1312025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D7F0F-9E92-3C43-7A28-A45868DF55DC}"/>
              </a:ext>
            </a:extLst>
          </p:cNvPr>
          <p:cNvSpPr txBox="1"/>
          <p:nvPr/>
        </p:nvSpPr>
        <p:spPr>
          <a:xfrm>
            <a:off x="3842899" y="1312025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620256-E2D1-7D3D-6BA0-4326546497BF}"/>
              </a:ext>
            </a:extLst>
          </p:cNvPr>
          <p:cNvSpPr txBox="1"/>
          <p:nvPr/>
        </p:nvSpPr>
        <p:spPr>
          <a:xfrm>
            <a:off x="4009158" y="1312025"/>
            <a:ext cx="2952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C92771-E71F-1D5C-2053-B6D977A5C118}"/>
              </a:ext>
            </a:extLst>
          </p:cNvPr>
          <p:cNvSpPr txBox="1"/>
          <p:nvPr/>
        </p:nvSpPr>
        <p:spPr>
          <a:xfrm>
            <a:off x="4161558" y="1312025"/>
            <a:ext cx="2808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08866F-7375-9F84-E381-EC9EEE29ACD7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33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A08BDC5-B863-7EFA-D0AF-43FC5C67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395" y="1105265"/>
            <a:ext cx="2586185" cy="203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Seven Bridges of </a:t>
            </a:r>
            <a:r>
              <a:rPr lang="en-US" sz="2400" dirty="0" err="1"/>
              <a:t>Königsberg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Context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Paper published by Leonhard Euler in 1736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Regarded as first in history of graph theory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Problem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City of </a:t>
            </a:r>
            <a:r>
              <a:rPr lang="en-US" sz="1400" dirty="0" err="1"/>
              <a:t>Königsberg</a:t>
            </a:r>
            <a:r>
              <a:rPr lang="en-US" sz="1400" dirty="0"/>
              <a:t> in old Prussia</a:t>
            </a:r>
          </a:p>
          <a:p>
            <a:pPr marL="712788" lvl="2" indent="-2651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tabLst>
                <a:tab pos="887413" algn="l"/>
              </a:tabLst>
            </a:pPr>
            <a:r>
              <a:rPr lang="en-US" sz="1200" dirty="0"/>
              <a:t>Split in four pieces: 2 mainland portions and</a:t>
            </a:r>
            <a:br>
              <a:rPr lang="en-US" sz="1200" dirty="0"/>
            </a:br>
            <a:r>
              <a:rPr lang="en-US" sz="1200" dirty="0"/>
              <a:t>2 islands</a:t>
            </a:r>
          </a:p>
          <a:p>
            <a:pPr lvl="1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/>
              <a:t>Interconnected by 7 bridges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Problem: is it possible to walk through the city, crossing each bridge once and only once?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Euler proved that the problem had no solution</a:t>
            </a:r>
          </a:p>
          <a:p>
            <a:pPr marL="31750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Developed new technique of analysis to support his proof</a:t>
            </a:r>
          </a:p>
          <a:p>
            <a:pPr marL="31750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Know Euler - Very interesting talk (</a:t>
            </a:r>
            <a:r>
              <a:rPr lang="en-US" sz="1600" u="sng" dirty="0"/>
              <a:t>must see</a:t>
            </a:r>
            <a:r>
              <a:rPr lang="en-US" sz="1600" dirty="0"/>
              <a:t> if you ask me) - </a:t>
            </a:r>
            <a:r>
              <a:rPr lang="en-US" sz="1600" dirty="0">
                <a:hlinkClick r:id="rId4"/>
              </a:rPr>
              <a:t>Link</a:t>
            </a:r>
            <a:endParaRPr lang="en-US" sz="16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is taken from </a:t>
            </a:r>
            <a:r>
              <a:rPr lang="en-US" sz="1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wikipedia</a:t>
            </a:r>
            <a:endParaRPr lang="en-US" sz="1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1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B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5137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9687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728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DF45C-0BEF-ABB4-C838-542818F83011}"/>
              </a:ext>
            </a:extLst>
          </p:cNvPr>
          <p:cNvSpPr txBox="1"/>
          <p:nvPr/>
        </p:nvSpPr>
        <p:spPr>
          <a:xfrm>
            <a:off x="1467420" y="1315051"/>
            <a:ext cx="26642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E3C8F-CDF2-991A-54D5-DA4AF4E296A9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19EA98-51B4-B049-140F-6781136EF38A}"/>
              </a:ext>
            </a:extLst>
          </p:cNvPr>
          <p:cNvSpPr txBox="1"/>
          <p:nvPr/>
        </p:nvSpPr>
        <p:spPr>
          <a:xfrm>
            <a:off x="3689951" y="1312025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D7F0F-9E92-3C43-7A28-A45868DF55DC}"/>
              </a:ext>
            </a:extLst>
          </p:cNvPr>
          <p:cNvSpPr txBox="1"/>
          <p:nvPr/>
        </p:nvSpPr>
        <p:spPr>
          <a:xfrm>
            <a:off x="3842899" y="1312025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620256-E2D1-7D3D-6BA0-4326546497BF}"/>
              </a:ext>
            </a:extLst>
          </p:cNvPr>
          <p:cNvSpPr txBox="1"/>
          <p:nvPr/>
        </p:nvSpPr>
        <p:spPr>
          <a:xfrm>
            <a:off x="4009158" y="1312025"/>
            <a:ext cx="2952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C92771-E71F-1D5C-2053-B6D977A5C118}"/>
              </a:ext>
            </a:extLst>
          </p:cNvPr>
          <p:cNvSpPr txBox="1"/>
          <p:nvPr/>
        </p:nvSpPr>
        <p:spPr>
          <a:xfrm>
            <a:off x="4161558" y="1312025"/>
            <a:ext cx="2808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B79721-B18E-07F2-EA2B-8B54F6542408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1A75A00-D1C0-3041-1917-3716586BC31D}"/>
              </a:ext>
            </a:extLst>
          </p:cNvPr>
          <p:cNvSpPr txBox="1"/>
          <p:nvPr/>
        </p:nvSpPr>
        <p:spPr>
          <a:xfrm>
            <a:off x="4317893" y="1312025"/>
            <a:ext cx="2728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397426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B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6642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9687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DDF45C-0BEF-ABB4-C838-542818F83011}"/>
              </a:ext>
            </a:extLst>
          </p:cNvPr>
          <p:cNvSpPr txBox="1"/>
          <p:nvPr/>
        </p:nvSpPr>
        <p:spPr>
          <a:xfrm>
            <a:off x="1432916" y="1315051"/>
            <a:ext cx="29848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E3C8F-CDF2-991A-54D5-DA4AF4E296A9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19EA98-51B4-B049-140F-6781136EF38A}"/>
              </a:ext>
            </a:extLst>
          </p:cNvPr>
          <p:cNvSpPr txBox="1"/>
          <p:nvPr/>
        </p:nvSpPr>
        <p:spPr>
          <a:xfrm>
            <a:off x="3689951" y="1312025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D7F0F-9E92-3C43-7A28-A45868DF55DC}"/>
              </a:ext>
            </a:extLst>
          </p:cNvPr>
          <p:cNvSpPr txBox="1"/>
          <p:nvPr/>
        </p:nvSpPr>
        <p:spPr>
          <a:xfrm>
            <a:off x="3842899" y="1312025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620256-E2D1-7D3D-6BA0-4326546497BF}"/>
              </a:ext>
            </a:extLst>
          </p:cNvPr>
          <p:cNvSpPr txBox="1"/>
          <p:nvPr/>
        </p:nvSpPr>
        <p:spPr>
          <a:xfrm>
            <a:off x="4009158" y="1312025"/>
            <a:ext cx="2952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C92771-E71F-1D5C-2053-B6D977A5C118}"/>
              </a:ext>
            </a:extLst>
          </p:cNvPr>
          <p:cNvSpPr txBox="1"/>
          <p:nvPr/>
        </p:nvSpPr>
        <p:spPr>
          <a:xfrm>
            <a:off x="4161558" y="1312025"/>
            <a:ext cx="2808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B79721-B18E-07F2-EA2B-8B54F6542408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5FABB93-C011-BC58-D248-7EA8F1139DEB}"/>
              </a:ext>
            </a:extLst>
          </p:cNvPr>
          <p:cNvSpPr txBox="1"/>
          <p:nvPr/>
        </p:nvSpPr>
        <p:spPr>
          <a:xfrm>
            <a:off x="4317893" y="1312025"/>
            <a:ext cx="2728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DED7E9-BD64-0480-C34E-0D9ABE2166AE}"/>
              </a:ext>
            </a:extLst>
          </p:cNvPr>
          <p:cNvSpPr txBox="1"/>
          <p:nvPr/>
        </p:nvSpPr>
        <p:spPr>
          <a:xfrm>
            <a:off x="4455748" y="1312024"/>
            <a:ext cx="29687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941163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9848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6642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E3C8F-CDF2-991A-54D5-DA4AF4E296A9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19EA98-51B4-B049-140F-6781136EF38A}"/>
              </a:ext>
            </a:extLst>
          </p:cNvPr>
          <p:cNvSpPr txBox="1"/>
          <p:nvPr/>
        </p:nvSpPr>
        <p:spPr>
          <a:xfrm>
            <a:off x="3689951" y="1312024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D7F0F-9E92-3C43-7A28-A45868DF55DC}"/>
              </a:ext>
            </a:extLst>
          </p:cNvPr>
          <p:cNvSpPr txBox="1"/>
          <p:nvPr/>
        </p:nvSpPr>
        <p:spPr>
          <a:xfrm>
            <a:off x="3842899" y="1312024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620256-E2D1-7D3D-6BA0-4326546497BF}"/>
              </a:ext>
            </a:extLst>
          </p:cNvPr>
          <p:cNvSpPr txBox="1"/>
          <p:nvPr/>
        </p:nvSpPr>
        <p:spPr>
          <a:xfrm>
            <a:off x="4009158" y="1312024"/>
            <a:ext cx="2952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C92771-E71F-1D5C-2053-B6D977A5C118}"/>
              </a:ext>
            </a:extLst>
          </p:cNvPr>
          <p:cNvSpPr txBox="1"/>
          <p:nvPr/>
        </p:nvSpPr>
        <p:spPr>
          <a:xfrm>
            <a:off x="4161558" y="1312024"/>
            <a:ext cx="2808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B79721-B18E-07F2-EA2B-8B54F6542408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BB64FD5-A88D-9E13-FF32-674705A74687}"/>
              </a:ext>
            </a:extLst>
          </p:cNvPr>
          <p:cNvSpPr txBox="1"/>
          <p:nvPr/>
        </p:nvSpPr>
        <p:spPr>
          <a:xfrm>
            <a:off x="4317893" y="1312024"/>
            <a:ext cx="2728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62A806-F786-5F9D-730A-DE10C7C4EFF7}"/>
              </a:ext>
            </a:extLst>
          </p:cNvPr>
          <p:cNvSpPr txBox="1"/>
          <p:nvPr/>
        </p:nvSpPr>
        <p:spPr>
          <a:xfrm>
            <a:off x="4455748" y="1312024"/>
            <a:ext cx="29687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6828B5-414A-B5B5-1528-7CAD0DC17316}"/>
              </a:ext>
            </a:extLst>
          </p:cNvPr>
          <p:cNvSpPr txBox="1"/>
          <p:nvPr/>
        </p:nvSpPr>
        <p:spPr>
          <a:xfrm>
            <a:off x="4639531" y="1312024"/>
            <a:ext cx="26642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196763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4035583" cy="1319396"/>
            <a:chOff x="348768" y="2280548"/>
            <a:chExt cx="403558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G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1635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15035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62DD85F-AB5C-286C-9924-24BED06E1CC7}"/>
              </a:ext>
            </a:extLst>
          </p:cNvPr>
          <p:cNvGrpSpPr/>
          <p:nvPr/>
        </p:nvGrpSpPr>
        <p:grpSpPr>
          <a:xfrm>
            <a:off x="4828042" y="1939105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A1C480-5EB7-59A8-C15B-4CFE2AFB3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30B0A5-3073-A649-EF89-F11C1BA2DE5B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FAC8AC0-CB0F-9F4E-4CBF-2BE66424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23BD0D-C471-C7D4-8F46-3710BD1D89FD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8626A4B-954B-6A7C-4E16-A0821D764D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B1C9595-8568-54C7-CCFE-89D85084EC6A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141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26490C0-F830-1815-7F62-9C0A47178B2E}"/>
              </a:ext>
            </a:extLst>
          </p:cNvPr>
          <p:cNvSpPr txBox="1"/>
          <p:nvPr/>
        </p:nvSpPr>
        <p:spPr>
          <a:xfrm>
            <a:off x="1163733" y="1315051"/>
            <a:ext cx="28084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2ACCF-5442-669E-5B8A-8D9ACA9D9539}"/>
              </a:ext>
            </a:extLst>
          </p:cNvPr>
          <p:cNvSpPr txBox="1"/>
          <p:nvPr/>
        </p:nvSpPr>
        <p:spPr>
          <a:xfrm>
            <a:off x="265484" y="1313512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C4B16-C996-88D9-1706-C84CFBCBDED3}"/>
              </a:ext>
            </a:extLst>
          </p:cNvPr>
          <p:cNvSpPr txBox="1"/>
          <p:nvPr/>
        </p:nvSpPr>
        <p:spPr>
          <a:xfrm>
            <a:off x="838505" y="1313512"/>
            <a:ext cx="29848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A6062CA-61C0-9F80-E9A8-0187D59A8B93}"/>
              </a:ext>
            </a:extLst>
          </p:cNvPr>
          <p:cNvSpPr/>
          <p:nvPr/>
        </p:nvSpPr>
        <p:spPr>
          <a:xfrm rot="16693410">
            <a:off x="830203" y="1248956"/>
            <a:ext cx="571992" cy="253622"/>
          </a:xfrm>
          <a:prstGeom prst="arc">
            <a:avLst>
              <a:gd name="adj1" fmla="val 16200000"/>
              <a:gd name="adj2" fmla="val 2197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D281F2-480D-51FB-155E-F3382E560F25}"/>
              </a:ext>
            </a:extLst>
          </p:cNvPr>
          <p:cNvSpPr txBox="1"/>
          <p:nvPr/>
        </p:nvSpPr>
        <p:spPr>
          <a:xfrm rot="18723583">
            <a:off x="759959" y="902317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E3C8F-CDF2-991A-54D5-DA4AF4E296A9}"/>
              </a:ext>
            </a:extLst>
          </p:cNvPr>
          <p:cNvSpPr txBox="1"/>
          <p:nvPr/>
        </p:nvSpPr>
        <p:spPr>
          <a:xfrm>
            <a:off x="3195748" y="1298266"/>
            <a:ext cx="58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19EA98-51B4-B049-140F-6781136EF38A}"/>
              </a:ext>
            </a:extLst>
          </p:cNvPr>
          <p:cNvSpPr txBox="1"/>
          <p:nvPr/>
        </p:nvSpPr>
        <p:spPr>
          <a:xfrm>
            <a:off x="3689951" y="1312024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DD7F0F-9E92-3C43-7A28-A45868DF55DC}"/>
              </a:ext>
            </a:extLst>
          </p:cNvPr>
          <p:cNvSpPr txBox="1"/>
          <p:nvPr/>
        </p:nvSpPr>
        <p:spPr>
          <a:xfrm>
            <a:off x="3842899" y="1312024"/>
            <a:ext cx="2824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620256-E2D1-7D3D-6BA0-4326546497BF}"/>
              </a:ext>
            </a:extLst>
          </p:cNvPr>
          <p:cNvSpPr txBox="1"/>
          <p:nvPr/>
        </p:nvSpPr>
        <p:spPr>
          <a:xfrm>
            <a:off x="4009158" y="1312024"/>
            <a:ext cx="29527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C92771-E71F-1D5C-2053-B6D977A5C118}"/>
              </a:ext>
            </a:extLst>
          </p:cNvPr>
          <p:cNvSpPr txBox="1"/>
          <p:nvPr/>
        </p:nvSpPr>
        <p:spPr>
          <a:xfrm>
            <a:off x="4161558" y="1312024"/>
            <a:ext cx="2808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B79721-B18E-07F2-EA2B-8B54F6542408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BB64FD5-A88D-9E13-FF32-674705A74687}"/>
              </a:ext>
            </a:extLst>
          </p:cNvPr>
          <p:cNvSpPr txBox="1"/>
          <p:nvPr/>
        </p:nvSpPr>
        <p:spPr>
          <a:xfrm>
            <a:off x="4317893" y="1312024"/>
            <a:ext cx="2728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62A806-F786-5F9D-730A-DE10C7C4EFF7}"/>
              </a:ext>
            </a:extLst>
          </p:cNvPr>
          <p:cNvSpPr txBox="1"/>
          <p:nvPr/>
        </p:nvSpPr>
        <p:spPr>
          <a:xfrm>
            <a:off x="4455748" y="1312024"/>
            <a:ext cx="29687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6828B5-414A-B5B5-1528-7CAD0DC17316}"/>
              </a:ext>
            </a:extLst>
          </p:cNvPr>
          <p:cNvSpPr txBox="1"/>
          <p:nvPr/>
        </p:nvSpPr>
        <p:spPr>
          <a:xfrm>
            <a:off x="4639531" y="1312024"/>
            <a:ext cx="26642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F46A4C-D9DB-774E-E80F-40C810B77F88}"/>
              </a:ext>
            </a:extLst>
          </p:cNvPr>
          <p:cNvSpPr txBox="1"/>
          <p:nvPr/>
        </p:nvSpPr>
        <p:spPr>
          <a:xfrm>
            <a:off x="4781367" y="1312024"/>
            <a:ext cx="29848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G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D4A7678-095C-5493-A27D-BDA08411243B}"/>
              </a:ext>
            </a:extLst>
          </p:cNvPr>
          <p:cNvSpPr txBox="1">
            <a:spLocks/>
          </p:cNvSpPr>
          <p:nvPr/>
        </p:nvSpPr>
        <p:spPr>
          <a:xfrm>
            <a:off x="134214" y="4068172"/>
            <a:ext cx="6561412" cy="6026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One observation is that unreachable vertices are not found by BFS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In fact, this is true for any traversal algorithm</a:t>
            </a:r>
          </a:p>
        </p:txBody>
      </p:sp>
    </p:spTree>
    <p:extLst>
      <p:ext uri="{BB962C8B-B14F-4D97-AF65-F5344CB8AC3E}">
        <p14:creationId xmlns:p14="http://schemas.microsoft.com/office/powerpoint/2010/main" val="172030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 Tree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21A425-C089-BDE9-0482-FB74EFBB1CC2}"/>
              </a:ext>
            </a:extLst>
          </p:cNvPr>
          <p:cNvGrpSpPr/>
          <p:nvPr/>
        </p:nvGrpSpPr>
        <p:grpSpPr>
          <a:xfrm>
            <a:off x="348768" y="2280548"/>
            <a:ext cx="3949323" cy="1319396"/>
            <a:chOff x="348768" y="2280548"/>
            <a:chExt cx="3949323" cy="13193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A3F47-2E63-BD48-EDFC-094C9F28EB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63278B-A12B-359F-E9EF-C64BA4C75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AF8D2FA-BECF-259D-A0EF-FE8BAD846994}"/>
                </a:ext>
              </a:extLst>
            </p:cNvPr>
            <p:cNvCxnSpPr>
              <a:stCxn id="7" idx="0"/>
              <a:endCxn id="6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2C560F-4BB5-2DBE-6369-0B274957BD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50AE8E-154C-0505-9F42-F2478AFE1D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52F8B2-D466-ED3D-AB37-6E3594930067}"/>
                </a:ext>
              </a:extLst>
            </p:cNvPr>
            <p:cNvCxnSpPr>
              <a:stCxn id="10" idx="0"/>
              <a:endCxn id="9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720A1C3-3C43-D799-C01F-C3D3F9AF231A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D749D4-58C5-B777-CEED-5EF2368C4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DC2927-972C-AC9E-A001-E9B030733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740494A-B4E9-80EC-5FF2-83B2E01CDF71}"/>
                </a:ext>
              </a:extLst>
            </p:cNvPr>
            <p:cNvCxnSpPr>
              <a:stCxn id="20" idx="0"/>
              <a:endCxn id="19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6159119-ED72-CF37-BE10-358A68504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1A5E14-C4DC-34D1-2D37-50F8944F5A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G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ADF4E-ECEA-6896-AB86-9443993E872E}"/>
                </a:ext>
              </a:extLst>
            </p:cNvPr>
            <p:cNvCxnSpPr>
              <a:stCxn id="23" idx="0"/>
              <a:endCxn id="22" idx="4"/>
            </p:cNvCxnSpPr>
            <p:nvPr/>
          </p:nvCxnSpPr>
          <p:spPr>
            <a:xfrm flipV="1">
              <a:off x="3285715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884052-BA32-412D-E6EE-2BF3F8FC32DA}"/>
                </a:ext>
              </a:extLst>
            </p:cNvPr>
            <p:cNvCxnSpPr>
              <a:cxnSpLocks/>
              <a:stCxn id="22" idx="3"/>
              <a:endCxn id="20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5B53C3C-956B-5CE0-86BD-859950E5266A}"/>
                </a:ext>
              </a:extLst>
            </p:cNvPr>
            <p:cNvCxnSpPr>
              <a:cxnSpLocks/>
              <a:stCxn id="23" idx="2"/>
              <a:endCxn id="20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CA6E8A-4AEF-90C0-EB62-EEFD83394BE1}"/>
                </a:ext>
              </a:extLst>
            </p:cNvPr>
            <p:cNvCxnSpPr>
              <a:cxnSpLocks/>
              <a:stCxn id="20" idx="2"/>
              <a:endCxn id="10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A7A0DED-302F-5601-A6DC-0F8DE4012AAC}"/>
                </a:ext>
              </a:extLst>
            </p:cNvPr>
            <p:cNvCxnSpPr>
              <a:cxnSpLocks/>
              <a:stCxn id="19" idx="3"/>
              <a:endCxn id="10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ABE398-8537-E36B-469C-5F2861D47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0091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A46D48B-377E-AA61-ED37-DE243395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30090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J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4CD7AE9-ECFD-1403-F6C0-6AE48D59A6DF}"/>
                </a:ext>
              </a:extLst>
            </p:cNvPr>
            <p:cNvCxnSpPr>
              <a:stCxn id="42" idx="0"/>
              <a:endCxn id="41" idx="4"/>
            </p:cNvCxnSpPr>
            <p:nvPr/>
          </p:nvCxnSpPr>
          <p:spPr>
            <a:xfrm flipV="1">
              <a:off x="4064090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4D5362E-301C-8EF2-1FF7-4589A8DCA72E}"/>
              </a:ext>
            </a:extLst>
          </p:cNvPr>
          <p:cNvSpPr txBox="1"/>
          <p:nvPr/>
        </p:nvSpPr>
        <p:spPr>
          <a:xfrm>
            <a:off x="1345431" y="20359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/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DADEFF-E91B-804B-B9C5-D566B5C9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2035966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/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F4B619-A04C-C8CB-29E6-173914E94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2031798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/>
              <p:nvPr/>
            </p:nvSpPr>
            <p:spPr>
              <a:xfrm>
                <a:off x="3897507" y="204167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252AB6-AD19-6239-F36A-C81BF7AA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507" y="204167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/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8829CCA-6395-314F-F7E8-62BEFB35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2041678"/>
                <a:ext cx="304892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/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8027D6E-9DB8-1AD7-4177-07CC5B1B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431" y="3570680"/>
                <a:ext cx="304892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/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5D2B27-13B5-840F-E4F7-846FE727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56" y="3570679"/>
                <a:ext cx="30489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/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233008-E5D1-C8B1-4A43-A490FF8EC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28" y="3566511"/>
                <a:ext cx="30489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/>
              <p:nvPr/>
            </p:nvSpPr>
            <p:spPr>
              <a:xfrm>
                <a:off x="3897507" y="3576391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046648-FF66-4E81-5CD5-E65AB1D54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507" y="3576391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/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5128D3D-D400-15FC-331F-70704407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5" y="3576391"/>
                <a:ext cx="304892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B79721-B18E-07F2-EA2B-8B54F6542408}"/>
              </a:ext>
            </a:extLst>
          </p:cNvPr>
          <p:cNvCxnSpPr>
            <a:cxnSpLocks/>
          </p:cNvCxnSpPr>
          <p:nvPr/>
        </p:nvCxnSpPr>
        <p:spPr>
          <a:xfrm flipH="1">
            <a:off x="2625445" y="2514548"/>
            <a:ext cx="426271" cy="0"/>
          </a:xfrm>
          <a:prstGeom prst="straightConnector1">
            <a:avLst/>
          </a:prstGeom>
          <a:ln w="25400">
            <a:solidFill>
              <a:srgbClr val="FF0000"/>
            </a:solidFill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4F89DFA-7FCB-C7A8-9030-961F2F93BF2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49" y="1618843"/>
            <a:ext cx="1418589" cy="7560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89B4FFBC-F062-43A4-BFD7-0C87EAD95531}"/>
              </a:ext>
            </a:extLst>
          </p:cNvPr>
          <p:cNvGrpSpPr/>
          <p:nvPr/>
        </p:nvGrpSpPr>
        <p:grpSpPr>
          <a:xfrm>
            <a:off x="4473166" y="717210"/>
            <a:ext cx="2182229" cy="3807293"/>
            <a:chOff x="4473166" y="717210"/>
            <a:chExt cx="2182229" cy="3807293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B558ACA-4A71-536A-87F5-2CA99A81AE2F}"/>
                </a:ext>
              </a:extLst>
            </p:cNvPr>
            <p:cNvGrpSpPr/>
            <p:nvPr/>
          </p:nvGrpSpPr>
          <p:grpSpPr>
            <a:xfrm>
              <a:off x="4473166" y="1346376"/>
              <a:ext cx="2182229" cy="3178127"/>
              <a:chOff x="4473166" y="1337750"/>
              <a:chExt cx="2182229" cy="3178127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4EE0180-9409-4216-1DF8-47C8F6D973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04831" y="1337750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CB4EF62-EC01-AE43-8D33-B1ED7F7D9F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73167" y="2280548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5518FCE-28C0-AFC8-30E2-7227F7571F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73166" y="3129405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CE87467-5500-5311-7C17-8472098EEB34}"/>
                  </a:ext>
                </a:extLst>
              </p:cNvPr>
              <p:cNvCxnSpPr>
                <a:stCxn id="49" idx="0"/>
                <a:endCxn id="48" idx="4"/>
              </p:cNvCxnSpPr>
              <p:nvPr/>
            </p:nvCxnSpPr>
            <p:spPr>
              <a:xfrm flipV="1">
                <a:off x="4707166" y="2748548"/>
                <a:ext cx="1" cy="38085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1B3EB787-5047-C068-BBF5-CD165708B8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04281" y="2303366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77E39AA-AA49-A98A-0C32-D08B370F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5743" y="3199020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7247BD2-4912-44F7-6405-873242E87D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5742" y="4047877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438A66FB-2168-6050-7593-752D594DE56F}"/>
                  </a:ext>
                </a:extLst>
              </p:cNvPr>
              <p:cNvCxnSpPr>
                <a:stCxn id="67" idx="0"/>
                <a:endCxn id="66" idx="4"/>
              </p:cNvCxnSpPr>
              <p:nvPr/>
            </p:nvCxnSpPr>
            <p:spPr>
              <a:xfrm flipV="1">
                <a:off x="5359742" y="3667020"/>
                <a:ext cx="1" cy="38085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DFCD979D-9487-7050-6AF6-06BE79EC22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7395" y="3197942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7E4B5728-7D30-A38A-4716-0B22DA9B6B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87394" y="4046799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1535490F-9A3B-AE0C-0FDB-77CE37F49ABA}"/>
                  </a:ext>
                </a:extLst>
              </p:cNvPr>
              <p:cNvCxnSpPr>
                <a:stCxn id="70" idx="0"/>
                <a:endCxn id="69" idx="4"/>
              </p:cNvCxnSpPr>
              <p:nvPr/>
            </p:nvCxnSpPr>
            <p:spPr>
              <a:xfrm flipV="1">
                <a:off x="6421394" y="3665942"/>
                <a:ext cx="1" cy="38085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948EF627-6701-05A7-FE31-C51EAB69240B}"/>
                  </a:ext>
                </a:extLst>
              </p:cNvPr>
              <p:cNvCxnSpPr>
                <a:cxnSpLocks/>
                <a:stCxn id="48" idx="0"/>
                <a:endCxn id="40" idx="4"/>
              </p:cNvCxnSpPr>
              <p:nvPr/>
            </p:nvCxnSpPr>
            <p:spPr>
              <a:xfrm flipV="1">
                <a:off x="4707167" y="1805750"/>
                <a:ext cx="531664" cy="474798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EBF12FD3-B724-1F64-E167-B0C00C525B7A}"/>
                  </a:ext>
                </a:extLst>
              </p:cNvPr>
              <p:cNvCxnSpPr>
                <a:cxnSpLocks/>
                <a:stCxn id="65" idx="0"/>
                <a:endCxn id="40" idx="4"/>
              </p:cNvCxnSpPr>
              <p:nvPr/>
            </p:nvCxnSpPr>
            <p:spPr>
              <a:xfrm flipH="1" flipV="1">
                <a:off x="5238831" y="1805750"/>
                <a:ext cx="599450" cy="49761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3C0D70C6-845D-FDDC-68D7-6FE98417A27F}"/>
                  </a:ext>
                </a:extLst>
              </p:cNvPr>
              <p:cNvCxnSpPr>
                <a:cxnSpLocks/>
                <a:stCxn id="66" idx="0"/>
                <a:endCxn id="65" idx="4"/>
              </p:cNvCxnSpPr>
              <p:nvPr/>
            </p:nvCxnSpPr>
            <p:spPr>
              <a:xfrm flipV="1">
                <a:off x="5359743" y="2771366"/>
                <a:ext cx="478538" cy="427654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96C24A7F-516F-1F71-7ACF-91A787DC9799}"/>
                  </a:ext>
                </a:extLst>
              </p:cNvPr>
              <p:cNvCxnSpPr>
                <a:cxnSpLocks/>
                <a:stCxn id="69" idx="0"/>
                <a:endCxn id="65" idx="4"/>
              </p:cNvCxnSpPr>
              <p:nvPr/>
            </p:nvCxnSpPr>
            <p:spPr>
              <a:xfrm flipH="1" flipV="1">
                <a:off x="5838281" y="2771366"/>
                <a:ext cx="583114" cy="426576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6C339B2D-6FAA-3EA0-14E8-1B3C69447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739403" y="717210"/>
              <a:ext cx="1283485" cy="6840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E3CFD47-D571-947C-A2C4-F93CD4997DFB}"/>
              </a:ext>
            </a:extLst>
          </p:cNvPr>
          <p:cNvGrpSpPr/>
          <p:nvPr/>
        </p:nvGrpSpPr>
        <p:grpSpPr>
          <a:xfrm>
            <a:off x="5525205" y="3440568"/>
            <a:ext cx="730727" cy="849935"/>
            <a:chOff x="5525205" y="3440568"/>
            <a:chExt cx="730727" cy="849935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4974062C-2CEB-41A3-7855-A088918BFFDA}"/>
                </a:ext>
              </a:extLst>
            </p:cNvPr>
            <p:cNvCxnSpPr>
              <a:cxnSpLocks/>
              <a:stCxn id="69" idx="2"/>
              <a:endCxn id="66" idx="6"/>
            </p:cNvCxnSpPr>
            <p:nvPr/>
          </p:nvCxnSpPr>
          <p:spPr>
            <a:xfrm flipH="1">
              <a:off x="5593743" y="3440568"/>
              <a:ext cx="593652" cy="1078"/>
            </a:xfrm>
            <a:prstGeom prst="straightConnector1">
              <a:avLst/>
            </a:prstGeom>
            <a:ln w="25400">
              <a:solidFill>
                <a:srgbClr val="0432FF"/>
              </a:solidFill>
              <a:prstDash val="sysDot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7CA2BA6-593F-0C96-8EF0-0323889F6C04}"/>
                </a:ext>
              </a:extLst>
            </p:cNvPr>
            <p:cNvCxnSpPr>
              <a:cxnSpLocks/>
              <a:stCxn id="70" idx="2"/>
              <a:endCxn id="67" idx="6"/>
            </p:cNvCxnSpPr>
            <p:nvPr/>
          </p:nvCxnSpPr>
          <p:spPr>
            <a:xfrm flipH="1">
              <a:off x="5593742" y="4289425"/>
              <a:ext cx="593652" cy="1078"/>
            </a:xfrm>
            <a:prstGeom prst="straightConnector1">
              <a:avLst/>
            </a:prstGeom>
            <a:ln w="25400">
              <a:solidFill>
                <a:srgbClr val="0432FF"/>
              </a:solidFill>
              <a:prstDash val="sysDot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0D3B2DB-7F97-D4A9-D5CE-C38F4B34E5FB}"/>
                </a:ext>
              </a:extLst>
            </p:cNvPr>
            <p:cNvCxnSpPr>
              <a:cxnSpLocks/>
              <a:stCxn id="69" idx="3"/>
              <a:endCxn id="67" idx="7"/>
            </p:cNvCxnSpPr>
            <p:nvPr/>
          </p:nvCxnSpPr>
          <p:spPr>
            <a:xfrm flipH="1">
              <a:off x="5525205" y="3606031"/>
              <a:ext cx="730727" cy="519009"/>
            </a:xfrm>
            <a:prstGeom prst="straightConnector1">
              <a:avLst/>
            </a:prstGeom>
            <a:ln w="25400">
              <a:solidFill>
                <a:srgbClr val="0432FF"/>
              </a:solidFill>
              <a:prstDash val="sysDot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D6728E61-5355-E191-62D0-DF737E5D4C53}"/>
              </a:ext>
            </a:extLst>
          </p:cNvPr>
          <p:cNvSpPr txBox="1">
            <a:spLocks/>
          </p:cNvSpPr>
          <p:nvPr/>
        </p:nvSpPr>
        <p:spPr>
          <a:xfrm>
            <a:off x="134214" y="4050920"/>
            <a:ext cx="4922991" cy="487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BFS tree may not be unique – depends on the source node as well as the order of tie-break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958F3687-DEB3-FC83-A7CA-EB211BA04B7B}"/>
              </a:ext>
            </a:extLst>
          </p:cNvPr>
          <p:cNvSpPr txBox="1">
            <a:spLocks/>
          </p:cNvSpPr>
          <p:nvPr/>
        </p:nvSpPr>
        <p:spPr>
          <a:xfrm>
            <a:off x="134213" y="4494995"/>
            <a:ext cx="6589571" cy="4878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However, for the same source, the distances of each node from the source remain the same</a:t>
            </a:r>
          </a:p>
        </p:txBody>
      </p:sp>
    </p:spTree>
    <p:extLst>
      <p:ext uri="{BB962C8B-B14F-4D97-AF65-F5344CB8AC3E}">
        <p14:creationId xmlns:p14="http://schemas.microsoft.com/office/powerpoint/2010/main" val="232450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 - Pseudocode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Input graph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represented using adjacency list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Several additional attributes to each vertex in the graph is used</a:t>
                </a:r>
              </a:p>
              <a:p>
                <a:pPr marL="446088" lvl="1" indent="-21590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</m:oMath>
                </a14:m>
                <a:r>
                  <a:rPr lang="en-US" sz="1400" dirty="0"/>
                  <a:t> stores color of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446088" lvl="1" indent="-21590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dirty="0"/>
                  <a:t> stores the parent or predecessor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. If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has no parent (e.g., if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 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has not been discovered yet), then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𝑁𝐼𝐿</m:t>
                    </m:r>
                  </m:oMath>
                </a14:m>
                <a:endParaRPr lang="en-US" sz="1400" dirty="0"/>
              </a:p>
              <a:p>
                <a:pPr marL="446088" lvl="1" indent="-21590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400" dirty="0"/>
                  <a:t> stores the distance from the source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 to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The algorithm uses a first-in, first-out queue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  <a:blipFill>
                <a:blip r:embed="rId3"/>
                <a:stretch>
                  <a:fillRect l="-387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14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 - Pseudocode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BFS(G,s)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−{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=∞,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𝑁𝐼𝐿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𝑂𝑅𝐴𝑁𝐺𝐸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𝑁𝐼𝐿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ENQUEUE(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𝐷𝐸𝑄𝑈𝐸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ENQUEUE(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𝑂𝑅𝐴𝑁𝐺𝐸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𝐺𝑅𝐸𝐸𝑁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  <a:blipFill>
                <a:blip r:embed="rId3"/>
                <a:stretch>
                  <a:fillRect l="-387" t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4D074D-7C6E-36CE-489D-CB84E17F3212}"/>
              </a:ext>
            </a:extLst>
          </p:cNvPr>
          <p:cNvSpPr txBox="1"/>
          <p:nvPr/>
        </p:nvSpPr>
        <p:spPr>
          <a:xfrm>
            <a:off x="4487756" y="2999286"/>
            <a:ext cx="2880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8B5E3-B0D7-B649-6FF7-99A80E699E10}"/>
              </a:ext>
            </a:extLst>
          </p:cNvPr>
          <p:cNvSpPr txBox="1"/>
          <p:nvPr/>
        </p:nvSpPr>
        <p:spPr>
          <a:xfrm>
            <a:off x="4487756" y="3337840"/>
            <a:ext cx="2880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1CC17-0032-B278-3D5C-5DEC392264AB}"/>
              </a:ext>
            </a:extLst>
          </p:cNvPr>
          <p:cNvSpPr txBox="1"/>
          <p:nvPr/>
        </p:nvSpPr>
        <p:spPr>
          <a:xfrm>
            <a:off x="4487756" y="3676394"/>
            <a:ext cx="2880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2AD443-9DDF-B697-9567-175FC4FA702C}"/>
              </a:ext>
            </a:extLst>
          </p:cNvPr>
          <p:cNvSpPr txBox="1"/>
          <p:nvPr/>
        </p:nvSpPr>
        <p:spPr>
          <a:xfrm>
            <a:off x="4487756" y="4014948"/>
            <a:ext cx="2880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96DEC-20BE-4965-A82B-81CCD84AB354}"/>
              </a:ext>
            </a:extLst>
          </p:cNvPr>
          <p:cNvSpPr txBox="1"/>
          <p:nvPr/>
        </p:nvSpPr>
        <p:spPr>
          <a:xfrm>
            <a:off x="4967959" y="3025164"/>
            <a:ext cx="288000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015F1-9AA6-986F-7662-C778EE5249B4}"/>
              </a:ext>
            </a:extLst>
          </p:cNvPr>
          <p:cNvSpPr txBox="1"/>
          <p:nvPr/>
        </p:nvSpPr>
        <p:spPr>
          <a:xfrm>
            <a:off x="5457038" y="3031157"/>
            <a:ext cx="288000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253E5B-72F1-905C-869B-8A2CEC4690EC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4775756" y="3168563"/>
            <a:ext cx="192203" cy="60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BDB418-E47E-A6DE-1B1C-AAA712277613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5255959" y="3169164"/>
            <a:ext cx="201079" cy="599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7A969E-5154-7A37-9309-2245ED2D7B90}"/>
              </a:ext>
            </a:extLst>
          </p:cNvPr>
          <p:cNvSpPr txBox="1"/>
          <p:nvPr/>
        </p:nvSpPr>
        <p:spPr>
          <a:xfrm>
            <a:off x="4967959" y="3369176"/>
            <a:ext cx="288000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C0E72-984A-4E87-6CEB-15446EC7F885}"/>
              </a:ext>
            </a:extLst>
          </p:cNvPr>
          <p:cNvSpPr txBox="1"/>
          <p:nvPr/>
        </p:nvSpPr>
        <p:spPr>
          <a:xfrm>
            <a:off x="5457038" y="3375169"/>
            <a:ext cx="288000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F7410D-F270-F14D-1F64-03DC6EB1AD0F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>
            <a:off x="4775756" y="3507117"/>
            <a:ext cx="192203" cy="605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00E4CC-BC2B-6D96-F04C-00F04E4C099F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255959" y="3513176"/>
            <a:ext cx="201079" cy="599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9DA44E-F35A-AF22-A50D-29EA770B975E}"/>
              </a:ext>
            </a:extLst>
          </p:cNvPr>
          <p:cNvSpPr txBox="1"/>
          <p:nvPr/>
        </p:nvSpPr>
        <p:spPr>
          <a:xfrm>
            <a:off x="4967959" y="4016113"/>
            <a:ext cx="288000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AD3AF9-E216-DCFF-88DA-C2694C4FCF6B}"/>
              </a:ext>
            </a:extLst>
          </p:cNvPr>
          <p:cNvSpPr txBox="1"/>
          <p:nvPr/>
        </p:nvSpPr>
        <p:spPr>
          <a:xfrm>
            <a:off x="5457038" y="4022106"/>
            <a:ext cx="288000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4EA695-E1F6-920D-400C-B33227D9B05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775756" y="4154054"/>
            <a:ext cx="192203" cy="605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2660E96-A21F-F614-E526-D882BBB99624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5255959" y="4160113"/>
            <a:ext cx="201079" cy="599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D0BCD54-68DA-8D71-63BC-BA854F852BAA}"/>
              </a:ext>
            </a:extLst>
          </p:cNvPr>
          <p:cNvSpPr txBox="1"/>
          <p:nvPr/>
        </p:nvSpPr>
        <p:spPr>
          <a:xfrm>
            <a:off x="5906794" y="4013480"/>
            <a:ext cx="288000" cy="3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H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9C8281-E590-9F1E-15E8-B03CDFFA37CA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5745038" y="4166106"/>
            <a:ext cx="161756" cy="937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F8392C05-7B84-15DB-A32B-9D96FE0BBDF2}"/>
              </a:ext>
            </a:extLst>
          </p:cNvPr>
          <p:cNvSpPr>
            <a:spLocks noChangeAspect="1"/>
          </p:cNvSpPr>
          <p:nvPr/>
        </p:nvSpPr>
        <p:spPr>
          <a:xfrm>
            <a:off x="4597250" y="4474409"/>
            <a:ext cx="90000" cy="9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D0FB920-CE21-7B73-6AA4-68DBB6242714}"/>
              </a:ext>
            </a:extLst>
          </p:cNvPr>
          <p:cNvSpPr>
            <a:spLocks noChangeAspect="1"/>
          </p:cNvSpPr>
          <p:nvPr/>
        </p:nvSpPr>
        <p:spPr>
          <a:xfrm>
            <a:off x="4597250" y="4626809"/>
            <a:ext cx="90000" cy="9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5F81787-0555-815C-2FC1-AD35BB17297D}"/>
              </a:ext>
            </a:extLst>
          </p:cNvPr>
          <p:cNvSpPr>
            <a:spLocks noChangeAspect="1"/>
          </p:cNvSpPr>
          <p:nvPr/>
        </p:nvSpPr>
        <p:spPr>
          <a:xfrm>
            <a:off x="4597250" y="4779209"/>
            <a:ext cx="90000" cy="9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6462DF2-8AC5-68B6-1CBE-3811DCFAD6F0}"/>
              </a:ext>
            </a:extLst>
          </p:cNvPr>
          <p:cNvGrpSpPr>
            <a:grpSpLocks noChangeAspect="1"/>
          </p:cNvGrpSpPr>
          <p:nvPr/>
        </p:nvGrpSpPr>
        <p:grpSpPr>
          <a:xfrm>
            <a:off x="4188478" y="1210630"/>
            <a:ext cx="2336040" cy="972000"/>
            <a:chOff x="2101471" y="1277672"/>
            <a:chExt cx="3170948" cy="131939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3CF5BD2-9236-DAEA-3488-E42FEEEA29B7}"/>
                </a:ext>
              </a:extLst>
            </p:cNvPr>
            <p:cNvGrpSpPr/>
            <p:nvPr/>
          </p:nvGrpSpPr>
          <p:grpSpPr>
            <a:xfrm>
              <a:off x="2101471" y="1277672"/>
              <a:ext cx="3170948" cy="1319396"/>
              <a:chOff x="348768" y="2280548"/>
              <a:chExt cx="3170948" cy="1319396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178D69E-5428-2B66-5914-7FA83616BD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8769" y="2283087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5D17D2A-380F-A7C2-ED2C-9469E9A907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8768" y="3131944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1FC31A9-86B9-7DA9-7C9C-32847C50EF79}"/>
                  </a:ext>
                </a:extLst>
              </p:cNvPr>
              <p:cNvCxnSpPr>
                <a:stCxn id="38" idx="0"/>
                <a:endCxn id="37" idx="4"/>
              </p:cNvCxnSpPr>
              <p:nvPr/>
            </p:nvCxnSpPr>
            <p:spPr>
              <a:xfrm flipV="1">
                <a:off x="582768" y="2751087"/>
                <a:ext cx="1" cy="38085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2305B58-2134-7FA6-DD5B-F5E4256D18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3039" y="2280548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150EFCD-F8E7-F008-C12E-69E915CAFC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3038" y="3129405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7C239E2-B4DF-C33D-B9F4-D7AF279AA8A5}"/>
                  </a:ext>
                </a:extLst>
              </p:cNvPr>
              <p:cNvCxnSpPr>
                <a:stCxn id="41" idx="0"/>
                <a:endCxn id="40" idx="4"/>
              </p:cNvCxnSpPr>
              <p:nvPr/>
            </p:nvCxnSpPr>
            <p:spPr>
              <a:xfrm flipV="1">
                <a:off x="1477038" y="2748548"/>
                <a:ext cx="1" cy="38085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1CBADC54-8635-9B95-0693-66A77AC93FD4}"/>
                  </a:ext>
                </a:extLst>
              </p:cNvPr>
              <p:cNvCxnSpPr>
                <a:cxnSpLocks/>
                <a:stCxn id="40" idx="2"/>
                <a:endCxn id="37" idx="6"/>
              </p:cNvCxnSpPr>
              <p:nvPr/>
            </p:nvCxnSpPr>
            <p:spPr>
              <a:xfrm flipH="1">
                <a:off x="816769" y="2514548"/>
                <a:ext cx="426270" cy="2539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63253D8-2D64-3657-96E2-48F0CA2144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446" y="2283087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5D658B8-2602-7249-B6EB-7354F52647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7445" y="3131944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FE005F9-41E0-B7FF-C18E-9C9648F685FF}"/>
                  </a:ext>
                </a:extLst>
              </p:cNvPr>
              <p:cNvCxnSpPr>
                <a:stCxn id="45" idx="0"/>
                <a:endCxn id="44" idx="4"/>
              </p:cNvCxnSpPr>
              <p:nvPr/>
            </p:nvCxnSpPr>
            <p:spPr>
              <a:xfrm flipV="1">
                <a:off x="2391445" y="2751087"/>
                <a:ext cx="1" cy="3808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B4C0363-A72C-BB0F-A709-6DB2C2DC2F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51716" y="2280548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BDF731B-C482-DB4F-FB74-E0FAB90A5D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51715" y="3129405"/>
                <a:ext cx="468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tx1"/>
                    </a:solidFill>
                  </a:rPr>
                  <a:t>G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6FA86D80-8B37-C2C0-3ECA-8C341C6E1E27}"/>
                  </a:ext>
                </a:extLst>
              </p:cNvPr>
              <p:cNvCxnSpPr>
                <a:stCxn id="48" idx="0"/>
                <a:endCxn id="47" idx="4"/>
              </p:cNvCxnSpPr>
              <p:nvPr/>
            </p:nvCxnSpPr>
            <p:spPr>
              <a:xfrm flipV="1">
                <a:off x="3285715" y="2748548"/>
                <a:ext cx="1" cy="38085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99D7738A-5607-2274-D4D0-ACDB4C71EFAB}"/>
                  </a:ext>
                </a:extLst>
              </p:cNvPr>
              <p:cNvCxnSpPr>
                <a:cxnSpLocks/>
                <a:stCxn id="47" idx="3"/>
                <a:endCxn id="45" idx="7"/>
              </p:cNvCxnSpPr>
              <p:nvPr/>
            </p:nvCxnSpPr>
            <p:spPr>
              <a:xfrm flipH="1">
                <a:off x="2556908" y="2680011"/>
                <a:ext cx="563345" cy="5204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684E131C-2CA7-94FE-257D-A3884670E678}"/>
                  </a:ext>
                </a:extLst>
              </p:cNvPr>
              <p:cNvCxnSpPr>
                <a:cxnSpLocks/>
                <a:stCxn id="48" idx="2"/>
                <a:endCxn id="45" idx="6"/>
              </p:cNvCxnSpPr>
              <p:nvPr/>
            </p:nvCxnSpPr>
            <p:spPr>
              <a:xfrm flipH="1">
                <a:off x="2625445" y="3363405"/>
                <a:ext cx="426270" cy="2539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6E3C59D-3E11-5B35-EF75-5175D2BC73F0}"/>
                  </a:ext>
                </a:extLst>
              </p:cNvPr>
              <p:cNvCxnSpPr>
                <a:cxnSpLocks/>
                <a:stCxn id="45" idx="2"/>
                <a:endCxn id="41" idx="6"/>
              </p:cNvCxnSpPr>
              <p:nvPr/>
            </p:nvCxnSpPr>
            <p:spPr>
              <a:xfrm flipH="1" flipV="1">
                <a:off x="1711038" y="3363405"/>
                <a:ext cx="446407" cy="2539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36DB6D7-06C0-5038-05E3-CBA254788A82}"/>
                  </a:ext>
                </a:extLst>
              </p:cNvPr>
              <p:cNvCxnSpPr>
                <a:cxnSpLocks/>
                <a:stCxn id="44" idx="3"/>
                <a:endCxn id="41" idx="7"/>
              </p:cNvCxnSpPr>
              <p:nvPr/>
            </p:nvCxnSpPr>
            <p:spPr>
              <a:xfrm flipH="1">
                <a:off x="1642501" y="2682550"/>
                <a:ext cx="583482" cy="515392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none" w="lg" len="lg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53DEC13-D41D-6546-7432-525663637E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78148" y="1511672"/>
              <a:ext cx="426271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561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Breadth First Search - Analysis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BFS(G,s)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−{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=∞,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𝑁𝐼𝐿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𝑂𝑅𝐴𝑁𝐺𝐸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𝑁𝐼𝐿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ENQUEUE(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𝐷𝐸𝑄𝑈𝐸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ENQUEUE(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𝑂𝑅𝐴𝑁𝐺𝐸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𝐺𝑅𝐸𝐸𝑁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  <a:blipFill>
                <a:blip r:embed="rId3"/>
                <a:stretch>
                  <a:fillRect l="-387" t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B1279D-B988-016D-00A1-87377630FFCC}"/>
                  </a:ext>
                </a:extLst>
              </p:cNvPr>
              <p:cNvSpPr txBox="1"/>
              <p:nvPr/>
            </p:nvSpPr>
            <p:spPr>
              <a:xfrm>
                <a:off x="4654979" y="1621737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B1279D-B988-016D-00A1-87377630F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979" y="1621737"/>
                <a:ext cx="395365" cy="200055"/>
              </a:xfrm>
              <a:prstGeom prst="rect">
                <a:avLst/>
              </a:prstGeom>
              <a:blipFill>
                <a:blip r:embed="rId4"/>
                <a:stretch>
                  <a:fillRect l="-937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A7057D2E-B402-B657-2E05-12BC646EBD5F}"/>
              </a:ext>
            </a:extLst>
          </p:cNvPr>
          <p:cNvGrpSpPr/>
          <p:nvPr/>
        </p:nvGrpSpPr>
        <p:grpSpPr>
          <a:xfrm>
            <a:off x="3847545" y="1381819"/>
            <a:ext cx="703487" cy="679894"/>
            <a:chOff x="2887840" y="1667591"/>
            <a:chExt cx="703487" cy="274825"/>
          </a:xfrm>
        </p:grpSpPr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B7A4DB50-3E40-DB5B-233D-D70AECCF0913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F20B04A-81A2-D9C4-CF94-E0CD9B4B979C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712DAF-1C75-AA4F-A9E7-895E64C72423}"/>
                  </a:ext>
                </a:extLst>
              </p:cNvPr>
              <p:cNvSpPr txBox="1"/>
              <p:nvPr/>
            </p:nvSpPr>
            <p:spPr>
              <a:xfrm>
                <a:off x="2388486" y="2159295"/>
                <a:ext cx="378822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712DAF-1C75-AA4F-A9E7-895E64C72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486" y="2159295"/>
                <a:ext cx="378822" cy="200055"/>
              </a:xfrm>
              <a:prstGeom prst="rect">
                <a:avLst/>
              </a:prstGeom>
              <a:blipFill>
                <a:blip r:embed="rId5"/>
                <a:stretch>
                  <a:fillRect l="-1333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5E363CC-2DBF-395F-5FD3-7D5489DBEE8F}"/>
              </a:ext>
            </a:extLst>
          </p:cNvPr>
          <p:cNvGrpSpPr/>
          <p:nvPr/>
        </p:nvGrpSpPr>
        <p:grpSpPr>
          <a:xfrm>
            <a:off x="1669409" y="2061713"/>
            <a:ext cx="703487" cy="395222"/>
            <a:chOff x="2887840" y="1667591"/>
            <a:chExt cx="703487" cy="274825"/>
          </a:xfrm>
        </p:grpSpPr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5170E14C-40CB-E20A-886E-64D236EA917E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477A7C0-7DE9-E1B2-2447-174C35A59C3E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64C256-EFFB-FA87-521F-BD6362E9ADB0}"/>
                  </a:ext>
                </a:extLst>
              </p:cNvPr>
              <p:cNvSpPr txBox="1"/>
              <p:nvPr/>
            </p:nvSpPr>
            <p:spPr>
              <a:xfrm>
                <a:off x="2552544" y="2741460"/>
                <a:ext cx="402610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64C256-EFFB-FA87-521F-BD6362E9A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544" y="2741460"/>
                <a:ext cx="402610" cy="200055"/>
              </a:xfrm>
              <a:prstGeom prst="rect">
                <a:avLst/>
              </a:prstGeom>
              <a:blipFill>
                <a:blip r:embed="rId6"/>
                <a:stretch>
                  <a:fillRect l="-1250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95C212F-098A-A82D-7DB1-C1717394DCA1}"/>
              </a:ext>
            </a:extLst>
          </p:cNvPr>
          <p:cNvCxnSpPr/>
          <p:nvPr/>
        </p:nvCxnSpPr>
        <p:spPr>
          <a:xfrm>
            <a:off x="2016837" y="2841488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4367608-3B00-F553-05AC-F7104E54E742}"/>
              </a:ext>
            </a:extLst>
          </p:cNvPr>
          <p:cNvSpPr txBox="1"/>
          <p:nvPr/>
        </p:nvSpPr>
        <p:spPr>
          <a:xfrm>
            <a:off x="2859458" y="2687598"/>
            <a:ext cx="1855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Overall, each vertex can be dequeued at most once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509EB7D-F8FD-A914-8059-C6FBC943BBB3}"/>
              </a:ext>
            </a:extLst>
          </p:cNvPr>
          <p:cNvSpPr/>
          <p:nvPr/>
        </p:nvSpPr>
        <p:spPr>
          <a:xfrm>
            <a:off x="957532" y="3149263"/>
            <a:ext cx="1809776" cy="249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D85E94-6B95-DEA2-6474-573561B90257}"/>
              </a:ext>
            </a:extLst>
          </p:cNvPr>
          <p:cNvSpPr txBox="1"/>
          <p:nvPr/>
        </p:nvSpPr>
        <p:spPr>
          <a:xfrm>
            <a:off x="2767998" y="3081579"/>
            <a:ext cx="1855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This line will be executed irrespective of whether the node is enqueued or not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D027B8-D5B5-7021-CBC0-8A9F3DA61B4F}"/>
              </a:ext>
            </a:extLst>
          </p:cNvPr>
          <p:cNvSpPr txBox="1"/>
          <p:nvPr/>
        </p:nvSpPr>
        <p:spPr>
          <a:xfrm>
            <a:off x="2746524" y="3852526"/>
            <a:ext cx="1855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Taking a look at the adjacency list, how many times, this gets executed?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647738-38D1-BB69-01B2-5B913D2E2AAE}"/>
                  </a:ext>
                </a:extLst>
              </p:cNvPr>
              <p:cNvSpPr txBox="1"/>
              <p:nvPr/>
            </p:nvSpPr>
            <p:spPr>
              <a:xfrm>
                <a:off x="3134623" y="4494006"/>
                <a:ext cx="1079270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2647738-38D1-BB69-01B2-5B913D2E2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623" y="4494006"/>
                <a:ext cx="1079270" cy="200055"/>
              </a:xfrm>
              <a:prstGeom prst="rect">
                <a:avLst/>
              </a:prstGeom>
              <a:blipFill>
                <a:blip r:embed="rId7"/>
                <a:stretch>
                  <a:fillRect l="-3488" r="-4651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684A00A-97F9-8055-9B7B-BA84EA692A12}"/>
                  </a:ext>
                </a:extLst>
              </p:cNvPr>
              <p:cNvSpPr txBox="1"/>
              <p:nvPr/>
            </p:nvSpPr>
            <p:spPr>
              <a:xfrm>
                <a:off x="1569322" y="4658008"/>
                <a:ext cx="28991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Overall asymptotic complexity is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684A00A-97F9-8055-9B7B-BA84EA692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322" y="4658008"/>
                <a:ext cx="2899161" cy="276999"/>
              </a:xfrm>
              <a:prstGeom prst="rect">
                <a:avLst/>
              </a:prstGeom>
              <a:blipFill>
                <a:blip r:embed="rId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15ABD444-8D97-11B1-14F0-4CABC2C90FF0}"/>
              </a:ext>
            </a:extLst>
          </p:cNvPr>
          <p:cNvGrpSpPr/>
          <p:nvPr/>
        </p:nvGrpSpPr>
        <p:grpSpPr>
          <a:xfrm>
            <a:off x="4920502" y="2788085"/>
            <a:ext cx="1707038" cy="1869923"/>
            <a:chOff x="4920502" y="2788085"/>
            <a:chExt cx="1707038" cy="186992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2051DA4-A24B-8A7B-8EF4-0C7136B49749}"/>
                </a:ext>
              </a:extLst>
            </p:cNvPr>
            <p:cNvSpPr txBox="1"/>
            <p:nvPr/>
          </p:nvSpPr>
          <p:spPr>
            <a:xfrm>
              <a:off x="4920502" y="2788085"/>
              <a:ext cx="28800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70C6CFC-30AF-9061-A49A-9FD50E7DECE0}"/>
                </a:ext>
              </a:extLst>
            </p:cNvPr>
            <p:cNvSpPr txBox="1"/>
            <p:nvPr/>
          </p:nvSpPr>
          <p:spPr>
            <a:xfrm>
              <a:off x="4920502" y="3126639"/>
              <a:ext cx="28800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97940EF-6AC5-5C9D-2BB4-C44BFF9F3E03}"/>
                </a:ext>
              </a:extLst>
            </p:cNvPr>
            <p:cNvSpPr txBox="1"/>
            <p:nvPr/>
          </p:nvSpPr>
          <p:spPr>
            <a:xfrm>
              <a:off x="4920502" y="3465193"/>
              <a:ext cx="28800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15FC4CC-DEBA-991D-8DBD-F1DE5167A433}"/>
                </a:ext>
              </a:extLst>
            </p:cNvPr>
            <p:cNvSpPr txBox="1"/>
            <p:nvPr/>
          </p:nvSpPr>
          <p:spPr>
            <a:xfrm>
              <a:off x="4920502" y="3803747"/>
              <a:ext cx="28800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622AC15-C03E-204E-C24A-6DC7B627D485}"/>
                </a:ext>
              </a:extLst>
            </p:cNvPr>
            <p:cNvSpPr txBox="1"/>
            <p:nvPr/>
          </p:nvSpPr>
          <p:spPr>
            <a:xfrm>
              <a:off x="5400705" y="2813963"/>
              <a:ext cx="288000" cy="28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C2B0D75-B0E8-9039-F48E-DEBF1D2028D6}"/>
                </a:ext>
              </a:extLst>
            </p:cNvPr>
            <p:cNvSpPr txBox="1"/>
            <p:nvPr/>
          </p:nvSpPr>
          <p:spPr>
            <a:xfrm>
              <a:off x="5889784" y="2819956"/>
              <a:ext cx="288000" cy="28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F7EB70F-B7C7-8710-9EBD-1248748F58C1}"/>
                </a:ext>
              </a:extLst>
            </p:cNvPr>
            <p:cNvCxnSpPr>
              <a:stCxn id="66" idx="3"/>
              <a:endCxn id="70" idx="1"/>
            </p:cNvCxnSpPr>
            <p:nvPr/>
          </p:nvCxnSpPr>
          <p:spPr>
            <a:xfrm>
              <a:off x="5208502" y="2957362"/>
              <a:ext cx="192203" cy="60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2E702D7-44E8-5FD2-E046-A1FCDC8F5951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5688705" y="2957963"/>
              <a:ext cx="201079" cy="59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AF373E4-2CE6-A526-F432-029F4A3ADE27}"/>
                </a:ext>
              </a:extLst>
            </p:cNvPr>
            <p:cNvSpPr txBox="1"/>
            <p:nvPr/>
          </p:nvSpPr>
          <p:spPr>
            <a:xfrm>
              <a:off x="5400705" y="3157975"/>
              <a:ext cx="288000" cy="28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271C78B-5525-1D8D-5819-D49639491DC5}"/>
                </a:ext>
              </a:extLst>
            </p:cNvPr>
            <p:cNvSpPr txBox="1"/>
            <p:nvPr/>
          </p:nvSpPr>
          <p:spPr>
            <a:xfrm>
              <a:off x="5889784" y="3163968"/>
              <a:ext cx="288000" cy="28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FBF1948-1D3D-24FC-61EB-D5658299510B}"/>
                </a:ext>
              </a:extLst>
            </p:cNvPr>
            <p:cNvCxnSpPr>
              <a:cxnSpLocks/>
              <a:stCxn id="67" idx="3"/>
              <a:endCxn id="74" idx="1"/>
            </p:cNvCxnSpPr>
            <p:nvPr/>
          </p:nvCxnSpPr>
          <p:spPr>
            <a:xfrm>
              <a:off x="5208502" y="3295916"/>
              <a:ext cx="192203" cy="605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A5B2091-B16E-7A96-18A5-0A25E44FEDE1}"/>
                </a:ext>
              </a:extLst>
            </p:cNvPr>
            <p:cNvCxnSpPr>
              <a:cxnSpLocks/>
              <a:stCxn id="74" idx="3"/>
              <a:endCxn id="75" idx="1"/>
            </p:cNvCxnSpPr>
            <p:nvPr/>
          </p:nvCxnSpPr>
          <p:spPr>
            <a:xfrm>
              <a:off x="5688705" y="3301975"/>
              <a:ext cx="201079" cy="59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1193913-B4E4-1738-21F8-1B8E149E34D8}"/>
                </a:ext>
              </a:extLst>
            </p:cNvPr>
            <p:cNvSpPr txBox="1"/>
            <p:nvPr/>
          </p:nvSpPr>
          <p:spPr>
            <a:xfrm>
              <a:off x="5400705" y="3804912"/>
              <a:ext cx="288000" cy="28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9ED2DAE-90E0-DA4B-BF70-2D5DB0B2F98C}"/>
                </a:ext>
              </a:extLst>
            </p:cNvPr>
            <p:cNvSpPr txBox="1"/>
            <p:nvPr/>
          </p:nvSpPr>
          <p:spPr>
            <a:xfrm>
              <a:off x="5889784" y="3810905"/>
              <a:ext cx="288000" cy="28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62BC831-31F8-FF24-9C3C-7FB245EF7F7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5208502" y="3942853"/>
              <a:ext cx="192203" cy="605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86845885-C234-A253-098D-CFA5F662C6B3}"/>
                </a:ext>
              </a:extLst>
            </p:cNvPr>
            <p:cNvCxnSpPr>
              <a:cxnSpLocks/>
              <a:stCxn id="78" idx="3"/>
              <a:endCxn id="79" idx="1"/>
            </p:cNvCxnSpPr>
            <p:nvPr/>
          </p:nvCxnSpPr>
          <p:spPr>
            <a:xfrm>
              <a:off x="5688705" y="3948912"/>
              <a:ext cx="201079" cy="59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CADA877-6893-C12F-AD4D-801802B565C8}"/>
                </a:ext>
              </a:extLst>
            </p:cNvPr>
            <p:cNvSpPr txBox="1"/>
            <p:nvPr/>
          </p:nvSpPr>
          <p:spPr>
            <a:xfrm>
              <a:off x="6339540" y="3802279"/>
              <a:ext cx="288000" cy="324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99B3C04-E56D-7408-4FBF-F390733A0F89}"/>
                </a:ext>
              </a:extLst>
            </p:cNvPr>
            <p:cNvCxnSpPr>
              <a:cxnSpLocks/>
              <a:stCxn id="79" idx="3"/>
              <a:endCxn id="82" idx="1"/>
            </p:cNvCxnSpPr>
            <p:nvPr/>
          </p:nvCxnSpPr>
          <p:spPr>
            <a:xfrm>
              <a:off x="6177784" y="3954905"/>
              <a:ext cx="161756" cy="9374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614CD67-E0CE-9416-01C5-FC104B6077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9996" y="4263208"/>
              <a:ext cx="90000" cy="9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FBDFC1C-C6B7-7927-77DE-690EB8212C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9996" y="4415608"/>
              <a:ext cx="90000" cy="9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B99B07B-E128-986F-2DA4-22890A5E83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9996" y="4568008"/>
              <a:ext cx="90000" cy="9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959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54" grpId="0"/>
      <p:bldP spid="60" grpId="0"/>
      <p:bldP spid="61" grpId="0" animBg="1"/>
      <p:bldP spid="62" grpId="0"/>
      <p:bldP spid="63" grpId="0"/>
      <p:bldP spid="64" grpId="0"/>
      <p:bldP spid="6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 (DFS)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Search "deeper" in the graph whenever possible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It explores edges out of the most recently discovered vertex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that still has unexplored edges going out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Once all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’s edges have been explored, the search "backtracks" to explore edges leaving the vertex from which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was discovered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The process continues until all reachable vertex are discovered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If any undiscovered vertices remain, DFS selects one of them as a new source and repeats the search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The algorithm repeats the entire process until it discovers every vertex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Note that unlike BFS, here source is not given. Source is chosen randomly until all nodes are discovered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DFS like BFS works for both directed and undirected graphs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However, we will walk through an example on directed graph this time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561412" cy="3712041"/>
              </a:xfrm>
              <a:prstGeom prst="rect">
                <a:avLst/>
              </a:prstGeom>
              <a:blipFill>
                <a:blip r:embed="rId3"/>
                <a:stretch>
                  <a:fillRect l="-387" t="-1706" r="-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59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22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Seven Bridges of </a:t>
            </a:r>
            <a:r>
              <a:rPr lang="en-US" sz="2400" dirty="0" err="1"/>
              <a:t>Königsberg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Representation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Reformulated the problem in abstract </a:t>
            </a:r>
            <a:r>
              <a:rPr lang="en-US" sz="1400" dirty="0" err="1"/>
              <a:t>termsRegarded</a:t>
            </a:r>
            <a:r>
              <a:rPr lang="en-US" sz="1400" dirty="0"/>
              <a:t> as first in history of</a:t>
            </a:r>
            <a:endParaRPr lang="en-US" sz="1600" dirty="0"/>
          </a:p>
          <a:p>
            <a:pPr marL="712788" lvl="2" indent="-2651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tabLst>
                <a:tab pos="887413" algn="l"/>
              </a:tabLst>
            </a:pPr>
            <a:r>
              <a:rPr lang="en-US" sz="1200" dirty="0"/>
              <a:t>Land mass: vertex (or node)</a:t>
            </a:r>
          </a:p>
          <a:p>
            <a:pPr marL="712788" lvl="2" indent="-2651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tabLst>
                <a:tab pos="887413" algn="l"/>
              </a:tabLst>
            </a:pPr>
            <a:r>
              <a:rPr lang="en-US" sz="1200" dirty="0"/>
              <a:t>Bridge: edge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Resulting representation is a graph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800" dirty="0"/>
          </a:p>
          <a:p>
            <a:pPr marL="31750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Analysis</a:t>
            </a:r>
          </a:p>
          <a:p>
            <a:pPr marL="488950" lvl="1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Need graph to be connected</a:t>
            </a:r>
          </a:p>
          <a:p>
            <a:pPr marL="488950" lvl="1" indent="-223838">
              <a:lnSpc>
                <a:spcPts val="17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Possibility of a walk depends on the degrees of the nodes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08BDC5-B863-7EFA-D0AF-43FC5C67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39" y="2276763"/>
            <a:ext cx="2184626" cy="172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2E9C5-4623-6B7A-B69A-7E7DB7B38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237" y="2253545"/>
            <a:ext cx="2140894" cy="172165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A0DB1FE-9148-1E65-3882-BF533C72F3F6}"/>
              </a:ext>
            </a:extLst>
          </p:cNvPr>
          <p:cNvSpPr>
            <a:spLocks noChangeAspect="1"/>
          </p:cNvSpPr>
          <p:nvPr/>
        </p:nvSpPr>
        <p:spPr>
          <a:xfrm>
            <a:off x="1809452" y="2481750"/>
            <a:ext cx="180000" cy="180000"/>
          </a:xfrm>
          <a:prstGeom prst="ellipse">
            <a:avLst/>
          </a:prstGeom>
          <a:solidFill>
            <a:srgbClr val="FFFC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C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5DD352-1178-30C3-91E7-C529EACDC800}"/>
              </a:ext>
            </a:extLst>
          </p:cNvPr>
          <p:cNvSpPr>
            <a:spLocks noChangeAspect="1"/>
          </p:cNvSpPr>
          <p:nvPr/>
        </p:nvSpPr>
        <p:spPr>
          <a:xfrm>
            <a:off x="1780212" y="3080473"/>
            <a:ext cx="180000" cy="180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C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0CBF72-0963-AB19-E9E4-894545F636B4}"/>
              </a:ext>
            </a:extLst>
          </p:cNvPr>
          <p:cNvSpPr>
            <a:spLocks noChangeAspect="1"/>
          </p:cNvSpPr>
          <p:nvPr/>
        </p:nvSpPr>
        <p:spPr>
          <a:xfrm>
            <a:off x="2443164" y="3260473"/>
            <a:ext cx="180000" cy="180000"/>
          </a:xfrm>
          <a:prstGeom prst="ellipse">
            <a:avLst/>
          </a:prstGeom>
          <a:solidFill>
            <a:srgbClr val="0432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C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695F9D-1E46-98A3-FEF9-F8C8C91769B2}"/>
              </a:ext>
            </a:extLst>
          </p:cNvPr>
          <p:cNvSpPr>
            <a:spLocks noChangeAspect="1"/>
          </p:cNvSpPr>
          <p:nvPr/>
        </p:nvSpPr>
        <p:spPr>
          <a:xfrm>
            <a:off x="1719452" y="3618394"/>
            <a:ext cx="180000" cy="180000"/>
          </a:xfrm>
          <a:prstGeom prst="ellipse">
            <a:avLst/>
          </a:prstGeom>
          <a:solidFill>
            <a:srgbClr val="00FA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329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</p:spTree>
    <p:extLst>
      <p:ext uri="{BB962C8B-B14F-4D97-AF65-F5344CB8AC3E}">
        <p14:creationId xmlns:p14="http://schemas.microsoft.com/office/powerpoint/2010/main" val="4277452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</p:spTree>
    <p:extLst>
      <p:ext uri="{BB962C8B-B14F-4D97-AF65-F5344CB8AC3E}">
        <p14:creationId xmlns:p14="http://schemas.microsoft.com/office/powerpoint/2010/main" val="2329664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</p:spTree>
    <p:extLst>
      <p:ext uri="{BB962C8B-B14F-4D97-AF65-F5344CB8AC3E}">
        <p14:creationId xmlns:p14="http://schemas.microsoft.com/office/powerpoint/2010/main" val="271020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800" dirty="0"/>
          </a:p>
          <a:p>
            <a:pPr marL="0" indent="-227012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800" dirty="0"/>
              <a:t>We will not go to B as that will make a cycle</a:t>
            </a:r>
          </a:p>
          <a:p>
            <a:pPr marL="457200" lvl="1" indent="-227012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Rule is – if an edge takes you back to a “discovered but not finished” node then we will say that’s a backwards edge (or simply a back edge)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</a:t>
            </a:r>
          </a:p>
        </p:txBody>
      </p:sp>
    </p:spTree>
    <p:extLst>
      <p:ext uri="{BB962C8B-B14F-4D97-AF65-F5344CB8AC3E}">
        <p14:creationId xmlns:p14="http://schemas.microsoft.com/office/powerpoint/2010/main" val="70898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62374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</p:spTree>
    <p:extLst>
      <p:ext uri="{BB962C8B-B14F-4D97-AF65-F5344CB8AC3E}">
        <p14:creationId xmlns:p14="http://schemas.microsoft.com/office/powerpoint/2010/main" val="27600924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0" indent="-227012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However, edge (E, D) is not a back edge</a:t>
            </a:r>
          </a:p>
          <a:p>
            <a:pPr marL="457200" lvl="1" indent="-227012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It does not get us back to an “unfinished” node, rather takes us to an already finished node – meaning no cycle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</a:t>
            </a:r>
          </a:p>
        </p:txBody>
      </p:sp>
    </p:spTree>
    <p:extLst>
      <p:ext uri="{BB962C8B-B14F-4D97-AF65-F5344CB8AC3E}">
        <p14:creationId xmlns:p14="http://schemas.microsoft.com/office/powerpoint/2010/main" val="36235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052409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3361020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230188" indent="-23018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The fact that we always go back to the last node</a:t>
            </a:r>
            <a:br>
              <a:rPr lang="en-US" sz="1600" dirty="0"/>
            </a:br>
            <a:r>
              <a:rPr lang="en-US" sz="1600" dirty="0"/>
              <a:t>is consistent with the behavior of a stack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184404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Seven Bridges of </a:t>
            </a:r>
            <a:r>
              <a:rPr lang="en-US" sz="2400" dirty="0" err="1"/>
              <a:t>Königsberg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392828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Euler’s proposals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Eulerian path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Aka Euler walk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Path traversing all edges exactly once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Only possible if graph has exactly zero or two nodes of odd degree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/>
              <a:t>If two nodes of odd degree: start path at one and end at the other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800" dirty="0"/>
              <a:t>Eulerian circuit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Aka Euler tour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Path traversing all edges with same start and end point</a:t>
            </a:r>
            <a:endParaRPr lang="en-US" sz="1800" dirty="0"/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Only possible if all nodes are of even degree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8E4599-BB2D-D895-156C-36D4E77C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55" y="1196467"/>
            <a:ext cx="2258958" cy="14309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A9F7B4-0AB0-42ED-7EF0-D760783C9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55" y="2855724"/>
            <a:ext cx="2327798" cy="149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2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214248-7935-212B-BC1C-F62982D8DC88}"/>
              </a:ext>
            </a:extLst>
          </p:cNvPr>
          <p:cNvSpPr txBox="1"/>
          <p:nvPr/>
        </p:nvSpPr>
        <p:spPr>
          <a:xfrm>
            <a:off x="307178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11/</a:t>
            </a:r>
          </a:p>
        </p:txBody>
      </p:sp>
    </p:spTree>
    <p:extLst>
      <p:ext uri="{BB962C8B-B14F-4D97-AF65-F5344CB8AC3E}">
        <p14:creationId xmlns:p14="http://schemas.microsoft.com/office/powerpoint/2010/main" val="1495609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214248-7935-212B-BC1C-F62982D8DC88}"/>
              </a:ext>
            </a:extLst>
          </p:cNvPr>
          <p:cNvSpPr txBox="1"/>
          <p:nvPr/>
        </p:nvSpPr>
        <p:spPr>
          <a:xfrm>
            <a:off x="307178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11/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3206D8-7645-D947-75A4-4ED1D46836FD}"/>
              </a:ext>
            </a:extLst>
          </p:cNvPr>
          <p:cNvSpPr txBox="1"/>
          <p:nvPr/>
        </p:nvSpPr>
        <p:spPr>
          <a:xfrm>
            <a:off x="2147780" y="376624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12/</a:t>
            </a:r>
          </a:p>
        </p:txBody>
      </p:sp>
    </p:spTree>
    <p:extLst>
      <p:ext uri="{BB962C8B-B14F-4D97-AF65-F5344CB8AC3E}">
        <p14:creationId xmlns:p14="http://schemas.microsoft.com/office/powerpoint/2010/main" val="624268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214248-7935-212B-BC1C-F62982D8DC88}"/>
              </a:ext>
            </a:extLst>
          </p:cNvPr>
          <p:cNvSpPr txBox="1"/>
          <p:nvPr/>
        </p:nvSpPr>
        <p:spPr>
          <a:xfrm>
            <a:off x="307178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11/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3206D8-7645-D947-75A4-4ED1D46836FD}"/>
              </a:ext>
            </a:extLst>
          </p:cNvPr>
          <p:cNvSpPr txBox="1"/>
          <p:nvPr/>
        </p:nvSpPr>
        <p:spPr>
          <a:xfrm>
            <a:off x="2147780" y="3766245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12/13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BF4BA4-A19F-B26E-2BBB-BC6F624AA578}"/>
              </a:ext>
            </a:extLst>
          </p:cNvPr>
          <p:cNvSpPr txBox="1"/>
          <p:nvPr/>
        </p:nvSpPr>
        <p:spPr>
          <a:xfrm>
            <a:off x="3020338" y="3762867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14/</a:t>
            </a:r>
          </a:p>
        </p:txBody>
      </p:sp>
    </p:spTree>
    <p:extLst>
      <p:ext uri="{BB962C8B-B14F-4D97-AF65-F5344CB8AC3E}">
        <p14:creationId xmlns:p14="http://schemas.microsoft.com/office/powerpoint/2010/main" val="3366067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214248-7935-212B-BC1C-F62982D8DC88}"/>
              </a:ext>
            </a:extLst>
          </p:cNvPr>
          <p:cNvSpPr txBox="1"/>
          <p:nvPr/>
        </p:nvSpPr>
        <p:spPr>
          <a:xfrm>
            <a:off x="307178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11/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3206D8-7645-D947-75A4-4ED1D46836FD}"/>
              </a:ext>
            </a:extLst>
          </p:cNvPr>
          <p:cNvSpPr txBox="1"/>
          <p:nvPr/>
        </p:nvSpPr>
        <p:spPr>
          <a:xfrm>
            <a:off x="2147780" y="3766245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12/13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BF4BA4-A19F-B26E-2BBB-BC6F624AA578}"/>
              </a:ext>
            </a:extLst>
          </p:cNvPr>
          <p:cNvSpPr txBox="1"/>
          <p:nvPr/>
        </p:nvSpPr>
        <p:spPr>
          <a:xfrm>
            <a:off x="3020338" y="3762867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14/15</a:t>
            </a:r>
          </a:p>
        </p:txBody>
      </p:sp>
    </p:spTree>
    <p:extLst>
      <p:ext uri="{BB962C8B-B14F-4D97-AF65-F5344CB8AC3E}">
        <p14:creationId xmlns:p14="http://schemas.microsoft.com/office/powerpoint/2010/main" val="1684275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Each vertex maintains two timestamps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start time: when vertex is discovered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finish time: When all nodes in adjacency list is visited</a:t>
            </a:r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446088" lvl="1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 marL="0" indent="-227012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Of course, DFS is not unique (as source is not given)</a:t>
            </a:r>
          </a:p>
          <a:p>
            <a:pPr marL="222250" indent="-214313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tabLst>
                <a:tab pos="214313" algn="l"/>
              </a:tabLst>
            </a:pPr>
            <a:r>
              <a:rPr lang="en-US" sz="1600" dirty="0"/>
              <a:t>Can you identify a node as first the very first source that would have explored all nodes without going for another source node?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/>
          <p:nvPr/>
        </p:nvGrpSpPr>
        <p:grpSpPr>
          <a:xfrm>
            <a:off x="374647" y="2456370"/>
            <a:ext cx="3170948" cy="1319396"/>
            <a:chOff x="348768" y="2280548"/>
            <a:chExt cx="3170948" cy="131939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0E4B0B3-DFB3-8C97-34BE-0DCBE04D810C}"/>
              </a:ext>
            </a:extLst>
          </p:cNvPr>
          <p:cNvGrpSpPr/>
          <p:nvPr/>
        </p:nvGrpSpPr>
        <p:grpSpPr>
          <a:xfrm>
            <a:off x="4622193" y="2367717"/>
            <a:ext cx="1946387" cy="1875020"/>
            <a:chOff x="4828042" y="1939105"/>
            <a:chExt cx="1946387" cy="18750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053A55C-4296-4B70-27A4-7FD49F934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11E3B3-E65E-A812-F101-09147FCFF39F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8043020-D6CA-3620-728F-8F16BF5574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64A0F7-9D67-D93C-E7CF-9F2412B6215E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CB4C1C2-082D-3597-D635-25F3287937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3DB27-FA8D-ED85-7567-23490D2D45E0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2E65B09-7B3F-3B27-9304-D7FA105447F9}"/>
              </a:ext>
            </a:extLst>
          </p:cNvPr>
          <p:cNvSpPr txBox="1"/>
          <p:nvPr/>
        </p:nvSpPr>
        <p:spPr>
          <a:xfrm>
            <a:off x="2235570" y="217390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BCEB1-ED21-C2B9-E406-8A6C9A142B01}"/>
              </a:ext>
            </a:extLst>
          </p:cNvPr>
          <p:cNvSpPr txBox="1"/>
          <p:nvPr/>
        </p:nvSpPr>
        <p:spPr>
          <a:xfrm>
            <a:off x="1286169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1A2CFE-433A-F6E3-4871-27CBE985A454}"/>
              </a:ext>
            </a:extLst>
          </p:cNvPr>
          <p:cNvSpPr txBox="1"/>
          <p:nvPr/>
        </p:nvSpPr>
        <p:spPr>
          <a:xfrm>
            <a:off x="411195" y="217390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5922B-0ED5-B8EE-3C40-E70E5CBE2918}"/>
              </a:ext>
            </a:extLst>
          </p:cNvPr>
          <p:cNvSpPr txBox="1"/>
          <p:nvPr/>
        </p:nvSpPr>
        <p:spPr>
          <a:xfrm>
            <a:off x="408094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6B8E3-0415-A9FD-539A-619955A15711}"/>
              </a:ext>
            </a:extLst>
          </p:cNvPr>
          <p:cNvSpPr txBox="1"/>
          <p:nvPr/>
        </p:nvSpPr>
        <p:spPr>
          <a:xfrm>
            <a:off x="1295709" y="3766246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214248-7935-212B-BC1C-F62982D8DC88}"/>
              </a:ext>
            </a:extLst>
          </p:cNvPr>
          <p:cNvSpPr txBox="1"/>
          <p:nvPr/>
        </p:nvSpPr>
        <p:spPr>
          <a:xfrm>
            <a:off x="3071785" y="217390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11/16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3206D8-7645-D947-75A4-4ED1D46836FD}"/>
              </a:ext>
            </a:extLst>
          </p:cNvPr>
          <p:cNvSpPr txBox="1"/>
          <p:nvPr/>
        </p:nvSpPr>
        <p:spPr>
          <a:xfrm>
            <a:off x="2147780" y="3766245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12/13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BF4BA4-A19F-B26E-2BBB-BC6F624AA578}"/>
              </a:ext>
            </a:extLst>
          </p:cNvPr>
          <p:cNvSpPr txBox="1"/>
          <p:nvPr/>
        </p:nvSpPr>
        <p:spPr>
          <a:xfrm>
            <a:off x="3020338" y="3762867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14/15</a:t>
            </a:r>
          </a:p>
        </p:txBody>
      </p:sp>
    </p:spTree>
    <p:extLst>
      <p:ext uri="{BB962C8B-B14F-4D97-AF65-F5344CB8AC3E}">
        <p14:creationId xmlns:p14="http://schemas.microsoft.com/office/powerpoint/2010/main" val="83223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106B713F-F924-92C1-02D7-C6CA10724686}"/>
              </a:ext>
            </a:extLst>
          </p:cNvPr>
          <p:cNvGrpSpPr>
            <a:grpSpLocks noChangeAspect="1"/>
          </p:cNvGrpSpPr>
          <p:nvPr/>
        </p:nvGrpSpPr>
        <p:grpSpPr>
          <a:xfrm>
            <a:off x="399981" y="3461439"/>
            <a:ext cx="2163000" cy="900000"/>
            <a:chOff x="348768" y="2280548"/>
            <a:chExt cx="3170948" cy="131939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7358F5-BDC8-29FE-A27E-4DC22C12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6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EB4F0B-7549-4CAC-5334-90019CA350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9" y="2283087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A5EC1-F566-5E9E-3B94-C0BB8A9AA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768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4BBBEC-118C-199D-A1A5-05551D0DFBEF}"/>
                </a:ext>
              </a:extLst>
            </p:cNvPr>
            <p:cNvCxnSpPr>
              <a:stCxn id="8" idx="0"/>
              <a:endCxn id="7" idx="4"/>
            </p:cNvCxnSpPr>
            <p:nvPr/>
          </p:nvCxnSpPr>
          <p:spPr>
            <a:xfrm flipV="1">
              <a:off x="582768" y="2751087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6C1C01-0307-3033-0673-4B865FBC1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9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E0CD7B-C661-4F50-8AE0-E7F96D1D6D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038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1684932-CFD9-209E-33EF-05E1CD6D9FC5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1477038" y="2748548"/>
              <a:ext cx="1" cy="380857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68D847-C6F1-0368-FD43-410CF0D70D10}"/>
                </a:ext>
              </a:extLst>
            </p:cNvPr>
            <p:cNvCxnSpPr>
              <a:cxnSpLocks/>
              <a:stCxn id="10" idx="2"/>
              <a:endCxn id="7" idx="6"/>
            </p:cNvCxnSpPr>
            <p:nvPr/>
          </p:nvCxnSpPr>
          <p:spPr>
            <a:xfrm flipH="1">
              <a:off x="816769" y="2514548"/>
              <a:ext cx="426270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25BB02-E4A7-9C22-15EE-CCF404D5B9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57445" y="3131944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81D6F79-A907-B60A-7BBE-D86AFC64744E}"/>
                </a:ext>
              </a:extLst>
            </p:cNvPr>
            <p:cNvCxnSpPr>
              <a:stCxn id="16" idx="0"/>
              <a:endCxn id="15" idx="4"/>
            </p:cNvCxnSpPr>
            <p:nvPr/>
          </p:nvCxnSpPr>
          <p:spPr>
            <a:xfrm flipV="1">
              <a:off x="2391445" y="2751087"/>
              <a:ext cx="1" cy="3808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BE3E3-2873-F985-43DA-08BE6AB1F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6" y="2280548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FFB328-FA8D-A347-C09C-8BBEF57DA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715" y="3129405"/>
              <a:ext cx="468000" cy="468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E32955-4E97-E97F-7DEA-779A95AE16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6512" y="2723141"/>
              <a:ext cx="1" cy="45000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EBF9B41-050E-024A-8A5A-87AE14D21389}"/>
                </a:ext>
              </a:extLst>
            </p:cNvPr>
            <p:cNvCxnSpPr>
              <a:cxnSpLocks/>
              <a:stCxn id="18" idx="3"/>
              <a:endCxn id="16" idx="7"/>
            </p:cNvCxnSpPr>
            <p:nvPr/>
          </p:nvCxnSpPr>
          <p:spPr>
            <a:xfrm flipH="1">
              <a:off x="2556908" y="2680011"/>
              <a:ext cx="563345" cy="52047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99C83-4B49-5282-E74A-ACD5522EF492}"/>
                </a:ext>
              </a:extLst>
            </p:cNvPr>
            <p:cNvCxnSpPr>
              <a:cxnSpLocks/>
              <a:stCxn id="19" idx="2"/>
              <a:endCxn id="16" idx="6"/>
            </p:cNvCxnSpPr>
            <p:nvPr/>
          </p:nvCxnSpPr>
          <p:spPr>
            <a:xfrm flipH="1">
              <a:off x="2625445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B14D17C-F290-1EE9-386B-FAC30603E902}"/>
                </a:ext>
              </a:extLst>
            </p:cNvPr>
            <p:cNvCxnSpPr>
              <a:cxnSpLocks/>
              <a:stCxn id="16" idx="2"/>
              <a:endCxn id="12" idx="6"/>
            </p:cNvCxnSpPr>
            <p:nvPr/>
          </p:nvCxnSpPr>
          <p:spPr>
            <a:xfrm flipH="1" flipV="1">
              <a:off x="1711038" y="3363405"/>
              <a:ext cx="446407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017BD96-A856-1AF5-C236-2ADD8DB04AA6}"/>
                </a:ext>
              </a:extLst>
            </p:cNvPr>
            <p:cNvCxnSpPr>
              <a:cxnSpLocks/>
              <a:stCxn id="15" idx="3"/>
              <a:endCxn id="12" idx="7"/>
            </p:cNvCxnSpPr>
            <p:nvPr/>
          </p:nvCxnSpPr>
          <p:spPr>
            <a:xfrm flipH="1">
              <a:off x="1642501" y="2682550"/>
              <a:ext cx="583482" cy="5153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E16199-E06D-9D05-9F84-66301E1AE1A2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816768" y="3363405"/>
              <a:ext cx="426270" cy="25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F8BB5EB-738B-CE90-7287-1CE50E295E23}"/>
                </a:ext>
              </a:extLst>
            </p:cNvPr>
            <p:cNvCxnSpPr>
              <a:cxnSpLocks/>
              <a:stCxn id="10" idx="3"/>
              <a:endCxn id="8" idx="7"/>
            </p:cNvCxnSpPr>
            <p:nvPr/>
          </p:nvCxnSpPr>
          <p:spPr>
            <a:xfrm flipH="1">
              <a:off x="748231" y="2680011"/>
              <a:ext cx="563345" cy="52047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D64AC3-54F6-DE72-8F27-293835C29C82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 flipV="1">
              <a:off x="1711039" y="2514548"/>
              <a:ext cx="446407" cy="253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01F145-9D7E-58DA-F244-E1D29BAA854E}"/>
                </a:ext>
              </a:extLst>
            </p:cNvPr>
            <p:cNvCxnSpPr>
              <a:cxnSpLocks/>
            </p:cNvCxnSpPr>
            <p:nvPr/>
          </p:nvCxnSpPr>
          <p:spPr>
            <a:xfrm>
              <a:off x="3386156" y="2705889"/>
              <a:ext cx="1" cy="4500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 - Pseudocode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7B26C41E-7CD3-8A70-EE0A-003F12C85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309071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DFS(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𝑁𝐼𝐿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Global variable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Go through all vertices to find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200" dirty="0">
                    <a:solidFill>
                      <a:srgbClr val="0432FF"/>
                    </a:solidFill>
                  </a:rPr>
                  <a:t>    // a source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b="1" dirty="0"/>
                  <a:t>    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 b="1" dirty="0"/>
                  <a:t> </a:t>
                </a:r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if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EXPLORE(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7B26C41E-7CD3-8A70-EE0A-003F12C8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3090718" cy="3712041"/>
              </a:xfrm>
              <a:prstGeom prst="rect">
                <a:avLst/>
              </a:prstGeom>
              <a:blipFill>
                <a:blip r:embed="rId3"/>
                <a:stretch>
                  <a:fillRect l="-820" t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025B431-005E-78F2-7B24-1C45247E97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95795" y="1093504"/>
                <a:ext cx="309071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EXPLORE(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𝑜𝑟𝑎𝑛𝑔𝑒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𝑡𝑖𝑚𝑒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Discover time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EXPLORE(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After all neighbors of s is visited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𝐺𝑅𝐸𝐸𝑁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𝑡𝑖𝑚𝑒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finish time</a:t>
                </a:r>
                <a:endParaRPr lang="en-US" sz="1200" dirty="0"/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025B431-005E-78F2-7B24-1C45247E9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795" y="1093504"/>
                <a:ext cx="3090718" cy="3712041"/>
              </a:xfrm>
              <a:prstGeom prst="rect">
                <a:avLst/>
              </a:prstGeom>
              <a:blipFill>
                <a:blip r:embed="rId4"/>
                <a:stretch>
                  <a:fillRect l="-816" t="-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62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 - Analysis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7B26C41E-7CD3-8A70-EE0A-003F12C85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309071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DFS(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𝑁𝐼𝐿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Global variable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Go through all vertices to find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200" dirty="0">
                    <a:solidFill>
                      <a:srgbClr val="0432FF"/>
                    </a:solidFill>
                  </a:rPr>
                  <a:t>    // a source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b="1" dirty="0"/>
                  <a:t>    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 b="1" dirty="0"/>
                  <a:t> </a:t>
                </a:r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if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EXPLORE(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7B26C41E-7CD3-8A70-EE0A-003F12C85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3090718" cy="3712041"/>
              </a:xfrm>
              <a:prstGeom prst="rect">
                <a:avLst/>
              </a:prstGeom>
              <a:blipFill>
                <a:blip r:embed="rId3"/>
                <a:stretch>
                  <a:fillRect l="-820" t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EF5999-735F-6D92-D983-2F42BC322CE4}"/>
                  </a:ext>
                </a:extLst>
              </p:cNvPr>
              <p:cNvSpPr txBox="1"/>
              <p:nvPr/>
            </p:nvSpPr>
            <p:spPr>
              <a:xfrm>
                <a:off x="3970371" y="1458643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EF5999-735F-6D92-D983-2F42BC322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371" y="1458643"/>
                <a:ext cx="395365" cy="200055"/>
              </a:xfrm>
              <a:prstGeom prst="rect">
                <a:avLst/>
              </a:prstGeom>
              <a:blipFill>
                <a:blip r:embed="rId4"/>
                <a:stretch>
                  <a:fillRect l="-937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850FCC8-56CF-2B1A-C2D0-02EBA9EF7B28}"/>
              </a:ext>
            </a:extLst>
          </p:cNvPr>
          <p:cNvGrpSpPr/>
          <p:nvPr/>
        </p:nvGrpSpPr>
        <p:grpSpPr>
          <a:xfrm>
            <a:off x="3159210" y="1338685"/>
            <a:ext cx="703487" cy="439973"/>
            <a:chOff x="2887840" y="1667591"/>
            <a:chExt cx="703487" cy="274825"/>
          </a:xfrm>
        </p:grpSpPr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8AEADE41-5D68-86E0-E337-8807C6D67468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4C2CA2B-EF40-A038-DD63-3B7682409A51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2C3207-6D43-273B-399F-7BCAC4FBD7F7}"/>
              </a:ext>
            </a:extLst>
          </p:cNvPr>
          <p:cNvCxnSpPr/>
          <p:nvPr/>
        </p:nvCxnSpPr>
        <p:spPr>
          <a:xfrm>
            <a:off x="2520195" y="2815252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78012F0-B3D4-0F29-02F0-D9B3979986CF}"/>
              </a:ext>
            </a:extLst>
          </p:cNvPr>
          <p:cNvSpPr txBox="1"/>
          <p:nvPr/>
        </p:nvSpPr>
        <p:spPr>
          <a:xfrm>
            <a:off x="3012993" y="265941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Only this line?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15A8FE-755E-1ADC-5435-CC3819AA0EE2}"/>
                  </a:ext>
                </a:extLst>
              </p:cNvPr>
              <p:cNvSpPr txBox="1"/>
              <p:nvPr/>
            </p:nvSpPr>
            <p:spPr>
              <a:xfrm>
                <a:off x="4181606" y="2709090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15A8FE-755E-1ADC-5435-CC3819AA0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606" y="2709090"/>
                <a:ext cx="395365" cy="200055"/>
              </a:xfrm>
              <a:prstGeom prst="rect">
                <a:avLst/>
              </a:prstGeom>
              <a:blipFill>
                <a:blip r:embed="rId5"/>
                <a:stretch>
                  <a:fillRect l="-937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AE62E6-349F-6D25-D7C2-A6159E21E23D}"/>
              </a:ext>
            </a:extLst>
          </p:cNvPr>
          <p:cNvCxnSpPr/>
          <p:nvPr/>
        </p:nvCxnSpPr>
        <p:spPr>
          <a:xfrm>
            <a:off x="2259914" y="3064948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FF4E65-6FC6-590C-8DDF-2C006D6E9425}"/>
              </a:ext>
            </a:extLst>
          </p:cNvPr>
          <p:cNvSpPr txBox="1"/>
          <p:nvPr/>
        </p:nvSpPr>
        <p:spPr>
          <a:xfrm>
            <a:off x="2752712" y="290910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Only this line?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FE7C96-91C5-506F-48EC-8D68D1F15560}"/>
                  </a:ext>
                </a:extLst>
              </p:cNvPr>
              <p:cNvSpPr txBox="1"/>
              <p:nvPr/>
            </p:nvSpPr>
            <p:spPr>
              <a:xfrm>
                <a:off x="3908493" y="2958786"/>
                <a:ext cx="402610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FE7C96-91C5-506F-48EC-8D68D1F15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493" y="2958786"/>
                <a:ext cx="402610" cy="200055"/>
              </a:xfrm>
              <a:prstGeom prst="rect">
                <a:avLst/>
              </a:prstGeom>
              <a:blipFill>
                <a:blip r:embed="rId6"/>
                <a:stretch>
                  <a:fillRect l="-909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93A6ABC-0373-EE2A-9D4A-0AEA5217714C}"/>
              </a:ext>
            </a:extLst>
          </p:cNvPr>
          <p:cNvSpPr txBox="1"/>
          <p:nvPr/>
        </p:nvSpPr>
        <p:spPr>
          <a:xfrm>
            <a:off x="4285655" y="2909108"/>
            <a:ext cx="2295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Gets called equal to number of trees in the forest</a:t>
            </a:r>
          </a:p>
        </p:txBody>
      </p:sp>
    </p:spTree>
    <p:extLst>
      <p:ext uri="{BB962C8B-B14F-4D97-AF65-F5344CB8AC3E}">
        <p14:creationId xmlns:p14="http://schemas.microsoft.com/office/powerpoint/2010/main" val="428828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29" grpId="0"/>
      <p:bldP spid="32" grpId="0"/>
      <p:bldP spid="34" grpId="0"/>
      <p:bldP spid="3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Depth First Search - Pseudocode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025B431-005E-78F2-7B24-1C45247E97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114" y="1127060"/>
                <a:ext cx="309071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EXPLORE(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𝑜𝑟𝑎𝑛𝑔𝑒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𝑡𝑖𝑚𝑒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Discover time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𝑊𝐻𝐼𝑇𝐸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EXPLORE(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After all neighbors of s is visited</a:t>
                </a:r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𝑐𝑜𝑙𝑜𝑟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𝐺𝑅𝐸𝐸𝑁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𝑡𝑖𝑚𝑒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finish time</a:t>
                </a:r>
                <a:endParaRPr lang="en-US" sz="1200" dirty="0"/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B025B431-005E-78F2-7B24-1C45247E9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14" y="1127060"/>
                <a:ext cx="3090718" cy="3712041"/>
              </a:xfrm>
              <a:prstGeom prst="rect">
                <a:avLst/>
              </a:prstGeom>
              <a:blipFill>
                <a:blip r:embed="rId3"/>
                <a:stretch>
                  <a:fillRect l="-820" t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E283E633-9B8D-47A5-1CD9-73354CD04A5F}"/>
              </a:ext>
            </a:extLst>
          </p:cNvPr>
          <p:cNvGrpSpPr/>
          <p:nvPr/>
        </p:nvGrpSpPr>
        <p:grpSpPr>
          <a:xfrm>
            <a:off x="2845684" y="1455063"/>
            <a:ext cx="703487" cy="548304"/>
            <a:chOff x="2887841" y="1667591"/>
            <a:chExt cx="703487" cy="342493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5637383F-6B79-A45A-142A-7223A333F2E1}"/>
                </a:ext>
              </a:extLst>
            </p:cNvPr>
            <p:cNvSpPr/>
            <p:nvPr/>
          </p:nvSpPr>
          <p:spPr>
            <a:xfrm>
              <a:off x="2887841" y="1667591"/>
              <a:ext cx="183370" cy="342493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45A5DCF-4F49-3BA1-80CB-50A73B9890D8}"/>
                </a:ext>
              </a:extLst>
            </p:cNvPr>
            <p:cNvCxnSpPr/>
            <p:nvPr/>
          </p:nvCxnSpPr>
          <p:spPr>
            <a:xfrm>
              <a:off x="3071211" y="1836158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B60639-2781-8EA4-F2FD-AD74F8246211}"/>
                  </a:ext>
                </a:extLst>
              </p:cNvPr>
              <p:cNvSpPr txBox="1"/>
              <p:nvPr/>
            </p:nvSpPr>
            <p:spPr>
              <a:xfrm>
                <a:off x="3612923" y="1624897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B60639-2781-8EA4-F2FD-AD74F8246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923" y="1624897"/>
                <a:ext cx="395365" cy="200055"/>
              </a:xfrm>
              <a:prstGeom prst="rect">
                <a:avLst/>
              </a:prstGeom>
              <a:blipFill>
                <a:blip r:embed="rId4"/>
                <a:stretch>
                  <a:fillRect l="-937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8A857D-AACB-767D-961B-C212CE4316BF}"/>
              </a:ext>
            </a:extLst>
          </p:cNvPr>
          <p:cNvCxnSpPr/>
          <p:nvPr/>
        </p:nvCxnSpPr>
        <p:spPr>
          <a:xfrm>
            <a:off x="2585625" y="2409340"/>
            <a:ext cx="520117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983613-DD04-C328-FD51-B1E920E333E3}"/>
              </a:ext>
            </a:extLst>
          </p:cNvPr>
          <p:cNvSpPr txBox="1"/>
          <p:nvPr/>
        </p:nvSpPr>
        <p:spPr>
          <a:xfrm>
            <a:off x="3105742" y="2249505"/>
            <a:ext cx="2295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Analysis exactly like BFS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5F30EE-4EC9-D2D9-7633-38102F389C27}"/>
                  </a:ext>
                </a:extLst>
              </p:cNvPr>
              <p:cNvSpPr txBox="1"/>
              <p:nvPr/>
            </p:nvSpPr>
            <p:spPr>
              <a:xfrm>
                <a:off x="3105742" y="2477364"/>
                <a:ext cx="22957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In aggregate,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5F30EE-4EC9-D2D9-7633-38102F389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742" y="2477364"/>
                <a:ext cx="2295788" cy="307777"/>
              </a:xfrm>
              <a:prstGeom prst="rect">
                <a:avLst/>
              </a:prstGeom>
              <a:blipFill>
                <a:blip r:embed="rId5"/>
                <a:stretch>
                  <a:fillRect l="-1099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CEA951-41F4-E161-EBA1-80B64432BE0C}"/>
                  </a:ext>
                </a:extLst>
              </p:cNvPr>
              <p:cNvSpPr txBox="1"/>
              <p:nvPr/>
            </p:nvSpPr>
            <p:spPr>
              <a:xfrm>
                <a:off x="2845683" y="3017420"/>
                <a:ext cx="28991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Overall asymptotic complexity is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CEA951-41F4-E161-EBA1-80B64432B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683" y="3017420"/>
                <a:ext cx="2899161" cy="27699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78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561412" cy="498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Lets consider a dependency graph showing the dependency of different courses for a (part of a) CS curriculum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07C28D-C3D0-4953-7F87-499DA36D0F2C}"/>
              </a:ext>
            </a:extLst>
          </p:cNvPr>
          <p:cNvGrpSpPr/>
          <p:nvPr/>
        </p:nvGrpSpPr>
        <p:grpSpPr>
          <a:xfrm>
            <a:off x="1435409" y="1652575"/>
            <a:ext cx="540000" cy="468000"/>
            <a:chOff x="1435409" y="1652575"/>
            <a:chExt cx="540000" cy="46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93FE031-A2FC-7637-8A2B-28C32F3956F8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AC0014-EEC4-5F65-4622-3E85589C3337}"/>
                </a:ext>
              </a:extLst>
            </p:cNvPr>
            <p:cNvSpPr txBox="1"/>
            <p:nvPr/>
          </p:nvSpPr>
          <p:spPr>
            <a:xfrm>
              <a:off x="1470409" y="1732686"/>
              <a:ext cx="470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PDS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83C1AD8-B256-4B6E-DFC3-F889057497A6}"/>
              </a:ext>
            </a:extLst>
          </p:cNvPr>
          <p:cNvGrpSpPr/>
          <p:nvPr/>
        </p:nvGrpSpPr>
        <p:grpSpPr>
          <a:xfrm>
            <a:off x="1428844" y="2337367"/>
            <a:ext cx="600229" cy="468000"/>
            <a:chOff x="1428844" y="1652575"/>
            <a:chExt cx="600229" cy="46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C72DB26-51F4-1462-F5C9-B2AE5F9E28B9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FDE78E-A5A6-E4A9-8A76-90E48DC9195A}"/>
                </a:ext>
              </a:extLst>
            </p:cNvPr>
            <p:cNvSpPr txBox="1"/>
            <p:nvPr/>
          </p:nvSpPr>
          <p:spPr>
            <a:xfrm>
              <a:off x="1428844" y="1732686"/>
              <a:ext cx="6002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Algo1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7E25F30-E4CE-80BB-9C9A-45164C0F5FDA}"/>
              </a:ext>
            </a:extLst>
          </p:cNvPr>
          <p:cNvGrpSpPr/>
          <p:nvPr/>
        </p:nvGrpSpPr>
        <p:grpSpPr>
          <a:xfrm>
            <a:off x="1428844" y="3022159"/>
            <a:ext cx="600229" cy="468000"/>
            <a:chOff x="1428844" y="1652575"/>
            <a:chExt cx="600229" cy="468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133CFEA-5374-C2BB-6DEE-0E3021ADE687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7DA34AA-6E53-E056-6A8F-28AE3F65974D}"/>
                </a:ext>
              </a:extLst>
            </p:cNvPr>
            <p:cNvSpPr txBox="1"/>
            <p:nvPr/>
          </p:nvSpPr>
          <p:spPr>
            <a:xfrm>
              <a:off x="1428844" y="1732686"/>
              <a:ext cx="6002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DBFD6B0-6780-B516-FA66-161ABE1449DA}"/>
              </a:ext>
            </a:extLst>
          </p:cNvPr>
          <p:cNvGrpSpPr/>
          <p:nvPr/>
        </p:nvGrpSpPr>
        <p:grpSpPr>
          <a:xfrm>
            <a:off x="1435408" y="3706952"/>
            <a:ext cx="540000" cy="468000"/>
            <a:chOff x="1435409" y="1652575"/>
            <a:chExt cx="540000" cy="468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10A8C82-3C95-15F3-5594-FA87FB32B696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6D0A9AF-96BF-F7EE-E7DD-719503655A31}"/>
                </a:ext>
              </a:extLst>
            </p:cNvPr>
            <p:cNvSpPr txBox="1"/>
            <p:nvPr/>
          </p:nvSpPr>
          <p:spPr>
            <a:xfrm>
              <a:off x="1512888" y="1732686"/>
              <a:ext cx="38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AE0F336-26FF-2621-AF79-B5A17F43B0C0}"/>
              </a:ext>
            </a:extLst>
          </p:cNvPr>
          <p:cNvGrpSpPr/>
          <p:nvPr/>
        </p:nvGrpSpPr>
        <p:grpSpPr>
          <a:xfrm>
            <a:off x="2211262" y="3706952"/>
            <a:ext cx="540000" cy="468000"/>
            <a:chOff x="1435409" y="1652575"/>
            <a:chExt cx="540000" cy="468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BAF95D9-86E4-9D0D-612A-AF74DE72EDC1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6A187CD-E281-D36D-E7BC-40086E477284}"/>
                </a:ext>
              </a:extLst>
            </p:cNvPr>
            <p:cNvSpPr txBox="1"/>
            <p:nvPr/>
          </p:nvSpPr>
          <p:spPr>
            <a:xfrm>
              <a:off x="1508881" y="1732686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99D699B-4ACA-A28E-9878-791DE3B6CD13}"/>
              </a:ext>
            </a:extLst>
          </p:cNvPr>
          <p:cNvGrpSpPr/>
          <p:nvPr/>
        </p:nvGrpSpPr>
        <p:grpSpPr>
          <a:xfrm>
            <a:off x="591862" y="3706952"/>
            <a:ext cx="540000" cy="468000"/>
            <a:chOff x="1435409" y="1652575"/>
            <a:chExt cx="540000" cy="4680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A770842-7195-37F0-3803-B95271F11562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FF15625-B96B-872F-0ED7-F68D928D0FFA}"/>
                </a:ext>
              </a:extLst>
            </p:cNvPr>
            <p:cNvSpPr txBox="1"/>
            <p:nvPr/>
          </p:nvSpPr>
          <p:spPr>
            <a:xfrm>
              <a:off x="1528117" y="1732686"/>
              <a:ext cx="3545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467F78D-3500-C706-ED45-207429020AD4}"/>
              </a:ext>
            </a:extLst>
          </p:cNvPr>
          <p:cNvGrpSpPr/>
          <p:nvPr/>
        </p:nvGrpSpPr>
        <p:grpSpPr>
          <a:xfrm>
            <a:off x="591862" y="2337367"/>
            <a:ext cx="540000" cy="468000"/>
            <a:chOff x="1435409" y="1652575"/>
            <a:chExt cx="540000" cy="46800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BD5BA15-B28A-41F4-226A-AAF0649CAB1F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6D1CA5B-3FE3-E447-F5C4-82164F77A448}"/>
                </a:ext>
              </a:extLst>
            </p:cNvPr>
            <p:cNvSpPr txBox="1"/>
            <p:nvPr/>
          </p:nvSpPr>
          <p:spPr>
            <a:xfrm>
              <a:off x="1480828" y="1732686"/>
              <a:ext cx="449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DM</a:t>
              </a:r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3692712-E583-B7B9-1D40-21724B51EE32}"/>
              </a:ext>
            </a:extLst>
          </p:cNvPr>
          <p:cNvCxnSpPr>
            <a:stCxn id="32" idx="4"/>
            <a:endCxn id="38" idx="0"/>
          </p:cNvCxnSpPr>
          <p:nvPr/>
        </p:nvCxnSpPr>
        <p:spPr>
          <a:xfrm>
            <a:off x="1705409" y="2120575"/>
            <a:ext cx="0" cy="216792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ADE27B2-D993-7488-E1AE-9FE3F4B26F8C}"/>
              </a:ext>
            </a:extLst>
          </p:cNvPr>
          <p:cNvCxnSpPr>
            <a:cxnSpLocks/>
            <a:stCxn id="38" idx="4"/>
            <a:endCxn id="51" idx="0"/>
          </p:cNvCxnSpPr>
          <p:nvPr/>
        </p:nvCxnSpPr>
        <p:spPr>
          <a:xfrm>
            <a:off x="1705409" y="2805367"/>
            <a:ext cx="0" cy="216792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F031117-08DE-34F9-9E5A-813DBBA789B7}"/>
              </a:ext>
            </a:extLst>
          </p:cNvPr>
          <p:cNvCxnSpPr>
            <a:cxnSpLocks/>
            <a:stCxn id="51" idx="4"/>
            <a:endCxn id="57" idx="0"/>
          </p:cNvCxnSpPr>
          <p:nvPr/>
        </p:nvCxnSpPr>
        <p:spPr>
          <a:xfrm flipH="1">
            <a:off x="1705408" y="3490159"/>
            <a:ext cx="1" cy="216793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15921E-41A9-DCA0-DC95-E5DAF77B5827}"/>
              </a:ext>
            </a:extLst>
          </p:cNvPr>
          <p:cNvCxnSpPr>
            <a:cxnSpLocks/>
            <a:stCxn id="51" idx="5"/>
            <a:endCxn id="60" idx="0"/>
          </p:cNvCxnSpPr>
          <p:nvPr/>
        </p:nvCxnSpPr>
        <p:spPr>
          <a:xfrm>
            <a:off x="1896328" y="3421622"/>
            <a:ext cx="584934" cy="285330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435F65D-D545-6E15-06E6-F2324F258C1D}"/>
              </a:ext>
            </a:extLst>
          </p:cNvPr>
          <p:cNvCxnSpPr>
            <a:cxnSpLocks/>
            <a:stCxn id="51" idx="3"/>
            <a:endCxn id="63" idx="0"/>
          </p:cNvCxnSpPr>
          <p:nvPr/>
        </p:nvCxnSpPr>
        <p:spPr>
          <a:xfrm flipH="1">
            <a:off x="861862" y="3421622"/>
            <a:ext cx="652628" cy="285330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111677A-23F7-60F7-5941-E361DFD927CC}"/>
              </a:ext>
            </a:extLst>
          </p:cNvPr>
          <p:cNvCxnSpPr>
            <a:cxnSpLocks/>
            <a:stCxn id="66" idx="5"/>
            <a:endCxn id="51" idx="1"/>
          </p:cNvCxnSpPr>
          <p:nvPr/>
        </p:nvCxnSpPr>
        <p:spPr>
          <a:xfrm>
            <a:off x="1052781" y="2736830"/>
            <a:ext cx="461709" cy="353866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258054-40E0-D29B-B4B4-26931467D25E}"/>
              </a:ext>
            </a:extLst>
          </p:cNvPr>
          <p:cNvGrpSpPr/>
          <p:nvPr/>
        </p:nvGrpSpPr>
        <p:grpSpPr>
          <a:xfrm>
            <a:off x="1435408" y="4391745"/>
            <a:ext cx="540000" cy="468000"/>
            <a:chOff x="1435409" y="1652575"/>
            <a:chExt cx="540000" cy="46800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0E80678-DB50-B501-D502-94B86495B9BE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346A98D-AC10-C33B-4755-81A9F31959FA}"/>
                </a:ext>
              </a:extLst>
            </p:cNvPr>
            <p:cNvSpPr txBox="1"/>
            <p:nvPr/>
          </p:nvSpPr>
          <p:spPr>
            <a:xfrm>
              <a:off x="1489645" y="1732686"/>
              <a:ext cx="431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15C3549-D31C-8D36-27F2-C86E9F660B5C}"/>
              </a:ext>
            </a:extLst>
          </p:cNvPr>
          <p:cNvCxnSpPr>
            <a:cxnSpLocks/>
            <a:stCxn id="57" idx="4"/>
            <a:endCxn id="87" idx="0"/>
          </p:cNvCxnSpPr>
          <p:nvPr/>
        </p:nvCxnSpPr>
        <p:spPr>
          <a:xfrm>
            <a:off x="1705408" y="4174952"/>
            <a:ext cx="0" cy="216793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AEBAFDC-ECF4-F6A1-96AF-60ED6927A6C5}"/>
              </a:ext>
            </a:extLst>
          </p:cNvPr>
          <p:cNvCxnSpPr>
            <a:cxnSpLocks/>
            <a:stCxn id="60" idx="4"/>
            <a:endCxn id="87" idx="7"/>
          </p:cNvCxnSpPr>
          <p:nvPr/>
        </p:nvCxnSpPr>
        <p:spPr>
          <a:xfrm flipH="1">
            <a:off x="1896327" y="4174952"/>
            <a:ext cx="584935" cy="285330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7A69DC37-29DD-F007-4736-8070D524FF45}"/>
              </a:ext>
            </a:extLst>
          </p:cNvPr>
          <p:cNvSpPr txBox="1">
            <a:spLocks/>
          </p:cNvSpPr>
          <p:nvPr/>
        </p:nvSpPr>
        <p:spPr>
          <a:xfrm>
            <a:off x="2638564" y="1507304"/>
            <a:ext cx="4102035" cy="6923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We need to come up with an ordering of the courses that satisfies the dependencies</a:t>
            </a:r>
          </a:p>
        </p:txBody>
      </p:sp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716FDA31-FAE8-94F2-0DE1-E44D1FD4ED30}"/>
              </a:ext>
            </a:extLst>
          </p:cNvPr>
          <p:cNvSpPr txBox="1">
            <a:spLocks/>
          </p:cNvSpPr>
          <p:nvPr/>
        </p:nvSpPr>
        <p:spPr>
          <a:xfrm>
            <a:off x="3153547" y="2388023"/>
            <a:ext cx="905556" cy="1895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PDS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Algo1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DM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Algo2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OS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SE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DB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Sec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5B1D818-F809-0F6E-7159-AC5F6730A860}"/>
              </a:ext>
            </a:extLst>
          </p:cNvPr>
          <p:cNvSpPr txBox="1"/>
          <p:nvPr/>
        </p:nvSpPr>
        <p:spPr>
          <a:xfrm>
            <a:off x="3153547" y="4317968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✅</a:t>
            </a:r>
          </a:p>
        </p:txBody>
      </p: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C62F09A4-2AC4-2B1F-7799-39105BCF7161}"/>
              </a:ext>
            </a:extLst>
          </p:cNvPr>
          <p:cNvSpPr txBox="1">
            <a:spLocks/>
          </p:cNvSpPr>
          <p:nvPr/>
        </p:nvSpPr>
        <p:spPr>
          <a:xfrm>
            <a:off x="4430629" y="2388023"/>
            <a:ext cx="905556" cy="18953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PDS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Algo1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1400" dirty="0"/>
              <a:t>Algo2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3200" dirty="0"/>
              <a:t>.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3200" dirty="0"/>
              <a:t>.</a:t>
            </a:r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sz="3200" dirty="0"/>
              <a:t>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1FD2615-F73D-A340-6279-AF726D9AA721}"/>
              </a:ext>
            </a:extLst>
          </p:cNvPr>
          <p:cNvSpPr txBox="1"/>
          <p:nvPr/>
        </p:nvSpPr>
        <p:spPr>
          <a:xfrm>
            <a:off x="4430629" y="4317968"/>
            <a:ext cx="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370770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0" grpId="0"/>
      <p:bldP spid="101" grpId="0"/>
      <p:bldP spid="10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07C28D-C3D0-4953-7F87-499DA36D0F2C}"/>
              </a:ext>
            </a:extLst>
          </p:cNvPr>
          <p:cNvGrpSpPr/>
          <p:nvPr/>
        </p:nvGrpSpPr>
        <p:grpSpPr>
          <a:xfrm>
            <a:off x="1435409" y="1652575"/>
            <a:ext cx="540000" cy="468000"/>
            <a:chOff x="1435409" y="1652575"/>
            <a:chExt cx="540000" cy="46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93FE031-A2FC-7637-8A2B-28C32F3956F8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AC0014-EEC4-5F65-4622-3E85589C3337}"/>
                </a:ext>
              </a:extLst>
            </p:cNvPr>
            <p:cNvSpPr txBox="1"/>
            <p:nvPr/>
          </p:nvSpPr>
          <p:spPr>
            <a:xfrm>
              <a:off x="1470409" y="1732686"/>
              <a:ext cx="470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PDS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83C1AD8-B256-4B6E-DFC3-F889057497A6}"/>
              </a:ext>
            </a:extLst>
          </p:cNvPr>
          <p:cNvGrpSpPr/>
          <p:nvPr/>
        </p:nvGrpSpPr>
        <p:grpSpPr>
          <a:xfrm>
            <a:off x="1428844" y="2337367"/>
            <a:ext cx="600229" cy="468000"/>
            <a:chOff x="1428844" y="1652575"/>
            <a:chExt cx="600229" cy="468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C72DB26-51F4-1462-F5C9-B2AE5F9E28B9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FDE78E-A5A6-E4A9-8A76-90E48DC9195A}"/>
                </a:ext>
              </a:extLst>
            </p:cNvPr>
            <p:cNvSpPr txBox="1"/>
            <p:nvPr/>
          </p:nvSpPr>
          <p:spPr>
            <a:xfrm>
              <a:off x="1428844" y="1732686"/>
              <a:ext cx="6002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Algo1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7E25F30-E4CE-80BB-9C9A-45164C0F5FDA}"/>
              </a:ext>
            </a:extLst>
          </p:cNvPr>
          <p:cNvGrpSpPr/>
          <p:nvPr/>
        </p:nvGrpSpPr>
        <p:grpSpPr>
          <a:xfrm>
            <a:off x="1428844" y="3022159"/>
            <a:ext cx="600229" cy="468000"/>
            <a:chOff x="1428844" y="1652575"/>
            <a:chExt cx="600229" cy="468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133CFEA-5374-C2BB-6DEE-0E3021ADE687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7DA34AA-6E53-E056-6A8F-28AE3F65974D}"/>
                </a:ext>
              </a:extLst>
            </p:cNvPr>
            <p:cNvSpPr txBox="1"/>
            <p:nvPr/>
          </p:nvSpPr>
          <p:spPr>
            <a:xfrm>
              <a:off x="1428844" y="1732686"/>
              <a:ext cx="6002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DBFD6B0-6780-B516-FA66-161ABE1449DA}"/>
              </a:ext>
            </a:extLst>
          </p:cNvPr>
          <p:cNvGrpSpPr/>
          <p:nvPr/>
        </p:nvGrpSpPr>
        <p:grpSpPr>
          <a:xfrm>
            <a:off x="1435408" y="3706952"/>
            <a:ext cx="540000" cy="468000"/>
            <a:chOff x="1435409" y="1652575"/>
            <a:chExt cx="540000" cy="4680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10A8C82-3C95-15F3-5594-FA87FB32B696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6D0A9AF-96BF-F7EE-E7DD-719503655A31}"/>
                </a:ext>
              </a:extLst>
            </p:cNvPr>
            <p:cNvSpPr txBox="1"/>
            <p:nvPr/>
          </p:nvSpPr>
          <p:spPr>
            <a:xfrm>
              <a:off x="1512888" y="1732686"/>
              <a:ext cx="3850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AE0F336-26FF-2621-AF79-B5A17F43B0C0}"/>
              </a:ext>
            </a:extLst>
          </p:cNvPr>
          <p:cNvGrpSpPr/>
          <p:nvPr/>
        </p:nvGrpSpPr>
        <p:grpSpPr>
          <a:xfrm>
            <a:off x="2211262" y="3706952"/>
            <a:ext cx="540000" cy="468000"/>
            <a:chOff x="1435409" y="1652575"/>
            <a:chExt cx="540000" cy="468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BAF95D9-86E4-9D0D-612A-AF74DE72EDC1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6A187CD-E281-D36D-E7BC-40086E477284}"/>
                </a:ext>
              </a:extLst>
            </p:cNvPr>
            <p:cNvSpPr txBox="1"/>
            <p:nvPr/>
          </p:nvSpPr>
          <p:spPr>
            <a:xfrm>
              <a:off x="1508881" y="1732686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99D699B-4ACA-A28E-9878-791DE3B6CD13}"/>
              </a:ext>
            </a:extLst>
          </p:cNvPr>
          <p:cNvGrpSpPr/>
          <p:nvPr/>
        </p:nvGrpSpPr>
        <p:grpSpPr>
          <a:xfrm>
            <a:off x="591862" y="3706952"/>
            <a:ext cx="540000" cy="468000"/>
            <a:chOff x="1435409" y="1652575"/>
            <a:chExt cx="540000" cy="4680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A770842-7195-37F0-3803-B95271F11562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FF15625-B96B-872F-0ED7-F68D928D0FFA}"/>
                </a:ext>
              </a:extLst>
            </p:cNvPr>
            <p:cNvSpPr txBox="1"/>
            <p:nvPr/>
          </p:nvSpPr>
          <p:spPr>
            <a:xfrm>
              <a:off x="1528117" y="1732686"/>
              <a:ext cx="3545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467F78D-3500-C706-ED45-207429020AD4}"/>
              </a:ext>
            </a:extLst>
          </p:cNvPr>
          <p:cNvGrpSpPr/>
          <p:nvPr/>
        </p:nvGrpSpPr>
        <p:grpSpPr>
          <a:xfrm>
            <a:off x="591862" y="2337367"/>
            <a:ext cx="540000" cy="468000"/>
            <a:chOff x="1435409" y="1652575"/>
            <a:chExt cx="540000" cy="46800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BD5BA15-B28A-41F4-226A-AAF0649CAB1F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6D1CA5B-3FE3-E447-F5C4-82164F77A448}"/>
                </a:ext>
              </a:extLst>
            </p:cNvPr>
            <p:cNvSpPr txBox="1"/>
            <p:nvPr/>
          </p:nvSpPr>
          <p:spPr>
            <a:xfrm>
              <a:off x="1480828" y="1732686"/>
              <a:ext cx="449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DM</a:t>
              </a:r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3692712-E583-B7B9-1D40-21724B51EE32}"/>
              </a:ext>
            </a:extLst>
          </p:cNvPr>
          <p:cNvCxnSpPr>
            <a:stCxn id="32" idx="4"/>
            <a:endCxn id="38" idx="0"/>
          </p:cNvCxnSpPr>
          <p:nvPr/>
        </p:nvCxnSpPr>
        <p:spPr>
          <a:xfrm>
            <a:off x="1705409" y="2120575"/>
            <a:ext cx="0" cy="216792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ADE27B2-D993-7488-E1AE-9FE3F4B26F8C}"/>
              </a:ext>
            </a:extLst>
          </p:cNvPr>
          <p:cNvCxnSpPr>
            <a:cxnSpLocks/>
            <a:stCxn id="38" idx="4"/>
            <a:endCxn id="51" idx="0"/>
          </p:cNvCxnSpPr>
          <p:nvPr/>
        </p:nvCxnSpPr>
        <p:spPr>
          <a:xfrm>
            <a:off x="1705409" y="2805367"/>
            <a:ext cx="0" cy="216792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F031117-08DE-34F9-9E5A-813DBBA789B7}"/>
              </a:ext>
            </a:extLst>
          </p:cNvPr>
          <p:cNvCxnSpPr>
            <a:cxnSpLocks/>
            <a:stCxn id="51" idx="4"/>
            <a:endCxn id="57" idx="0"/>
          </p:cNvCxnSpPr>
          <p:nvPr/>
        </p:nvCxnSpPr>
        <p:spPr>
          <a:xfrm flipH="1">
            <a:off x="1705408" y="3490159"/>
            <a:ext cx="1" cy="216793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15921E-41A9-DCA0-DC95-E5DAF77B5827}"/>
              </a:ext>
            </a:extLst>
          </p:cNvPr>
          <p:cNvCxnSpPr>
            <a:cxnSpLocks/>
            <a:stCxn id="51" idx="5"/>
            <a:endCxn id="60" idx="0"/>
          </p:cNvCxnSpPr>
          <p:nvPr/>
        </p:nvCxnSpPr>
        <p:spPr>
          <a:xfrm>
            <a:off x="1896328" y="3421622"/>
            <a:ext cx="584934" cy="285330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435F65D-D545-6E15-06E6-F2324F258C1D}"/>
              </a:ext>
            </a:extLst>
          </p:cNvPr>
          <p:cNvCxnSpPr>
            <a:cxnSpLocks/>
            <a:stCxn id="51" idx="3"/>
            <a:endCxn id="63" idx="0"/>
          </p:cNvCxnSpPr>
          <p:nvPr/>
        </p:nvCxnSpPr>
        <p:spPr>
          <a:xfrm flipH="1">
            <a:off x="861862" y="3421622"/>
            <a:ext cx="652628" cy="285330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111677A-23F7-60F7-5941-E361DFD927CC}"/>
              </a:ext>
            </a:extLst>
          </p:cNvPr>
          <p:cNvCxnSpPr>
            <a:cxnSpLocks/>
            <a:stCxn id="66" idx="5"/>
            <a:endCxn id="51" idx="1"/>
          </p:cNvCxnSpPr>
          <p:nvPr/>
        </p:nvCxnSpPr>
        <p:spPr>
          <a:xfrm>
            <a:off x="1052781" y="2736830"/>
            <a:ext cx="461709" cy="353866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258054-40E0-D29B-B4B4-26931467D25E}"/>
              </a:ext>
            </a:extLst>
          </p:cNvPr>
          <p:cNvGrpSpPr/>
          <p:nvPr/>
        </p:nvGrpSpPr>
        <p:grpSpPr>
          <a:xfrm>
            <a:off x="1435408" y="4391745"/>
            <a:ext cx="540000" cy="468000"/>
            <a:chOff x="1435409" y="1652575"/>
            <a:chExt cx="540000" cy="46800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0E80678-DB50-B501-D502-94B86495B9BE}"/>
                </a:ext>
              </a:extLst>
            </p:cNvPr>
            <p:cNvSpPr>
              <a:spLocks/>
            </p:cNvSpPr>
            <p:nvPr/>
          </p:nvSpPr>
          <p:spPr>
            <a:xfrm>
              <a:off x="1435409" y="1652575"/>
              <a:ext cx="540000" cy="46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346A98D-AC10-C33B-4755-81A9F31959FA}"/>
                </a:ext>
              </a:extLst>
            </p:cNvPr>
            <p:cNvSpPr txBox="1"/>
            <p:nvPr/>
          </p:nvSpPr>
          <p:spPr>
            <a:xfrm>
              <a:off x="1489645" y="1732686"/>
              <a:ext cx="431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15C3549-D31C-8D36-27F2-C86E9F660B5C}"/>
              </a:ext>
            </a:extLst>
          </p:cNvPr>
          <p:cNvCxnSpPr>
            <a:cxnSpLocks/>
            <a:stCxn id="57" idx="4"/>
            <a:endCxn id="87" idx="0"/>
          </p:cNvCxnSpPr>
          <p:nvPr/>
        </p:nvCxnSpPr>
        <p:spPr>
          <a:xfrm>
            <a:off x="1705408" y="4174952"/>
            <a:ext cx="0" cy="216793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AEBAFDC-ECF4-F6A1-96AF-60ED6927A6C5}"/>
              </a:ext>
            </a:extLst>
          </p:cNvPr>
          <p:cNvCxnSpPr>
            <a:cxnSpLocks/>
            <a:stCxn id="60" idx="4"/>
            <a:endCxn id="87" idx="7"/>
          </p:cNvCxnSpPr>
          <p:nvPr/>
        </p:nvCxnSpPr>
        <p:spPr>
          <a:xfrm flipH="1">
            <a:off x="1896327" y="4174952"/>
            <a:ext cx="584935" cy="285330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7A69DC37-29DD-F007-4736-8070D524F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4734" y="1177063"/>
                <a:ext cx="3915865" cy="368268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 topological sort of a Directed Acyclic Graph (DAG)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a linear ordering of all its vertices such that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600" dirty="0"/>
                  <a:t> contains an edge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then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600" dirty="0"/>
                  <a:t> appears before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/>
                  <a:t> in the ordering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If the graph contains a cycle, then no linear ordering is possible</a:t>
                </a:r>
              </a:p>
            </p:txBody>
          </p:sp>
        </mc:Choice>
        <mc:Fallback xmlns="">
          <p:sp>
            <p:nvSpPr>
              <p:cNvPr id="98" name="Content Placeholder 2">
                <a:extLst>
                  <a:ext uri="{FF2B5EF4-FFF2-40B4-BE49-F238E27FC236}">
                    <a16:creationId xmlns:a16="http://schemas.microsoft.com/office/drawing/2014/main" id="{7A69DC37-29DD-F007-4736-8070D524F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734" y="1177063"/>
                <a:ext cx="3915865" cy="3682682"/>
              </a:xfrm>
              <a:prstGeom prst="rect">
                <a:avLst/>
              </a:prstGeom>
              <a:blipFill>
                <a:blip r:embed="rId3"/>
                <a:stretch>
                  <a:fillRect l="-647" t="-1718" r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2B9D81-16EB-BEBD-8234-F686D89FC042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1978429" y="2560320"/>
            <a:ext cx="502833" cy="1146632"/>
          </a:xfrm>
          <a:prstGeom prst="straightConnector1">
            <a:avLst/>
          </a:prstGeom>
          <a:ln w="12700"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68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Graphs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Set of vertices connected pairwise by edges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Extremely versatile, apply to thousands of practical applications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Many known algorithms to manipulate graphs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Examples - Subway map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F408E-6140-2EDE-CCB9-CFD3A9871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38" y="2280817"/>
            <a:ext cx="3925229" cy="24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716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7A69DC37-29DD-F007-4736-8070D524FF45}"/>
              </a:ext>
            </a:extLst>
          </p:cNvPr>
          <p:cNvSpPr txBox="1">
            <a:spLocks/>
          </p:cNvSpPr>
          <p:nvPr/>
        </p:nvSpPr>
        <p:spPr>
          <a:xfrm>
            <a:off x="2004340" y="1177063"/>
            <a:ext cx="4736260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Let us try to think of an algorithm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Remember that the graph is represented as an adjacency list which is the input to the algorithm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Intuitively, the ordering should start either with ‘PDS’ or ’DM’. How to find them from the adjacency list?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70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7A69DC37-29DD-F007-4736-8070D524FF45}"/>
              </a:ext>
            </a:extLst>
          </p:cNvPr>
          <p:cNvSpPr txBox="1">
            <a:spLocks/>
          </p:cNvSpPr>
          <p:nvPr/>
        </p:nvSpPr>
        <p:spPr>
          <a:xfrm>
            <a:off x="2004340" y="1177063"/>
            <a:ext cx="4736260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Assign a counter to each node of the graph that counts, from the adjacency list, how many incoming edges are connected to each node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Nodes with 0 incoming edges are potential start nodes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699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575788" y="3817656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4F32C1-48B9-BD56-0B9A-6C5E2BE87A8E}"/>
              </a:ext>
            </a:extLst>
          </p:cNvPr>
          <p:cNvSpPr txBox="1"/>
          <p:nvPr/>
        </p:nvSpPr>
        <p:spPr>
          <a:xfrm>
            <a:off x="2522448" y="1097751"/>
            <a:ext cx="2107741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600" dirty="0"/>
              <a:t>So, we start with say PDS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140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575788" y="3817656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38384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575788" y="3817656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068125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575788" y="3817656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DM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63951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575788" y="3817656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DM, Algo2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037502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575788" y="3817656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DM, Algo2, 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27537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575788" y="3817656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DM, Algo2, SE, OS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41942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484345" y="3817656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DM, Algo2, SE, OS, DB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7714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Graphs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Examples – Facebook World Friendship Map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AF39DF-D2D8-BFD7-0C4F-CB0D39753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8"/>
          <a:stretch/>
        </p:blipFill>
        <p:spPr>
          <a:xfrm>
            <a:off x="373356" y="1380262"/>
            <a:ext cx="6111287" cy="326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87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34506BC-346D-C853-5A1F-121E7553538A}"/>
              </a:ext>
            </a:extLst>
          </p:cNvPr>
          <p:cNvGrpSpPr/>
          <p:nvPr/>
        </p:nvGrpSpPr>
        <p:grpSpPr>
          <a:xfrm>
            <a:off x="2908210" y="2371997"/>
            <a:ext cx="3102306" cy="2484536"/>
            <a:chOff x="2908210" y="1914796"/>
            <a:chExt cx="3102306" cy="2484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1D05B-75EE-4E36-1C1B-C831CEC825C6}"/>
                </a:ext>
              </a:extLst>
            </p:cNvPr>
            <p:cNvSpPr txBox="1"/>
            <p:nvPr/>
          </p:nvSpPr>
          <p:spPr>
            <a:xfrm>
              <a:off x="2908210" y="191479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7E6D-EAA3-B2D3-A19A-347E55412BEE}"/>
                </a:ext>
              </a:extLst>
            </p:cNvPr>
            <p:cNvSpPr txBox="1"/>
            <p:nvPr/>
          </p:nvSpPr>
          <p:spPr>
            <a:xfrm>
              <a:off x="2908210" y="222841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A98A174-7749-AEB5-42FF-C8912AD0089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448210" y="2068685"/>
              <a:ext cx="246010" cy="26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AFE5B1-7A34-7093-677F-5471F962DDB9}"/>
                </a:ext>
              </a:extLst>
            </p:cNvPr>
            <p:cNvSpPr txBox="1"/>
            <p:nvPr/>
          </p:nvSpPr>
          <p:spPr>
            <a:xfrm>
              <a:off x="2908210" y="2541236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Algo2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19AAD-4A46-6ED0-89EA-8CC178C863D8}"/>
                </a:ext>
              </a:extLst>
            </p:cNvPr>
            <p:cNvSpPr txBox="1"/>
            <p:nvPr/>
          </p:nvSpPr>
          <p:spPr>
            <a:xfrm>
              <a:off x="2908210" y="285485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06B578-6DAB-A86A-7421-CB1A48154B95}"/>
                </a:ext>
              </a:extLst>
            </p:cNvPr>
            <p:cNvSpPr txBox="1"/>
            <p:nvPr/>
          </p:nvSpPr>
          <p:spPr>
            <a:xfrm>
              <a:off x="2911237" y="3162039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B1A981-907B-74BA-753E-763B75C61A6A}"/>
                </a:ext>
              </a:extLst>
            </p:cNvPr>
            <p:cNvSpPr txBox="1"/>
            <p:nvPr/>
          </p:nvSpPr>
          <p:spPr>
            <a:xfrm>
              <a:off x="2910984" y="3471571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4440C-B7C4-5283-CF6E-F85FA368C0ED}"/>
                </a:ext>
              </a:extLst>
            </p:cNvPr>
            <p:cNvSpPr txBox="1"/>
            <p:nvPr/>
          </p:nvSpPr>
          <p:spPr>
            <a:xfrm>
              <a:off x="2910984" y="3780852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C1AC3-2915-3EC9-3E2A-911715F4EAB6}"/>
                </a:ext>
              </a:extLst>
            </p:cNvPr>
            <p:cNvSpPr txBox="1"/>
            <p:nvPr/>
          </p:nvSpPr>
          <p:spPr>
            <a:xfrm>
              <a:off x="2910984" y="4091555"/>
              <a:ext cx="5400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953655-CEAB-A0EC-ACD6-E0A2296FC68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AA644B-ADBE-9CA1-1228-858C70FF8671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>
              <a:off x="3448210" y="2382300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5C1E1-4097-C836-03BC-44E1B45D27A5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400" dirty="0"/>
                <a:t>Algo2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3AEB700-1C21-A37E-980C-5A17AB2E2B5D}"/>
                </a:ext>
              </a:extLst>
            </p:cNvPr>
            <p:cNvCxnSpPr>
              <a:cxnSpLocks/>
              <a:stCxn id="26" idx="3"/>
              <a:endCxn id="48" idx="1"/>
            </p:cNvCxnSpPr>
            <p:nvPr/>
          </p:nvCxnSpPr>
          <p:spPr>
            <a:xfrm flipV="1">
              <a:off x="3448210" y="2695124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7DB014-9453-857C-1D3C-4A7D7C83B061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967D3B-FA0C-C618-E8DE-467FF7E36CF8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7FECF7-AFC5-3825-579F-1E91A00ABF62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OS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3D406E8-BBC2-F344-8174-C18779D6941A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9F35F4-8E99-D992-D8D3-84014184BA7D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DB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9215D86-0ADD-D036-0A5C-CA8FFB692824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E45450-1C00-84AC-665A-9A753ACDC41F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Algo2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3BF92B-002E-0C12-2FF9-E044368D3908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50D1AD-827B-E356-1D47-0446B0E08731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E4BF00E-35F4-3C09-13CE-F3D884B24B94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75AC86-6932-7AAC-3A83-F837BCA4C054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/>
                <a:t>Sec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484345" y="3817656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187D37-8397-0253-1EE6-23DB67E89A46}"/>
              </a:ext>
            </a:extLst>
          </p:cNvPr>
          <p:cNvSpPr txBox="1"/>
          <p:nvPr/>
        </p:nvSpPr>
        <p:spPr>
          <a:xfrm>
            <a:off x="2436720" y="1389845"/>
            <a:ext cx="3437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DM, Algo2, SE, OS, DB, Sec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01282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Pseudocode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E86B15-7F26-9EAF-18D7-F8C171440DEC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207C28D-C3D0-4953-7F87-499DA36D0F2C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3FE031-A2FC-7637-8A2B-28C32F3956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C0014-EEC4-5F65-4622-3E85589C3337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3C1AD8-B256-4B6E-DFC3-F889057497A6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72DB26-51F4-1462-F5C9-B2AE5F9E2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FDE78E-A5A6-E4A9-8A76-90E48DC9195A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E25F30-E4CE-80BB-9C9A-45164C0F5FDA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133CFEA-5374-C2BB-6DEE-0E3021ADE6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7DA34AA-6E53-E056-6A8F-28AE3F65974D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DBFD6B0-6780-B516-FA66-161ABE1449DA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10A8C82-3C95-15F3-5594-FA87FB32B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D0A9AF-96BF-F7EE-E7DD-719503655A31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AE0F336-26FF-2621-AF79-B5A17F43B0C0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BAF95D9-86E4-9D0D-612A-AF74DE72ED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6A187CD-E281-D36D-E7BC-40086E477284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99D699B-4ACA-A28E-9878-791DE3B6CD13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A770842-7195-37F0-3803-B95271F115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FF15625-B96B-872F-0ED7-F68D928D0FFA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467F78D-3500-C706-ED45-207429020AD4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BD5BA15-B28A-41F4-226A-AAF0649CA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6D1CA5B-3FE3-E447-F5C4-82164F77A44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3692712-E583-B7B9-1D40-21724B51EE32}"/>
                </a:ext>
              </a:extLst>
            </p:cNvPr>
            <p:cNvCxnSpPr>
              <a:stCxn id="32" idx="4"/>
              <a:endCxn id="38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ADE27B2-D993-7488-E1AE-9FE3F4B26F8C}"/>
                </a:ext>
              </a:extLst>
            </p:cNvPr>
            <p:cNvCxnSpPr>
              <a:cxnSpLocks/>
              <a:stCxn id="38" idx="4"/>
              <a:endCxn id="51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031117-08DE-34F9-9E5A-813DBBA789B7}"/>
                </a:ext>
              </a:extLst>
            </p:cNvPr>
            <p:cNvCxnSpPr>
              <a:cxnSpLocks/>
              <a:stCxn id="51" idx="4"/>
              <a:endCxn id="57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A15921E-41A9-DCA0-DC95-E5DAF77B5827}"/>
                </a:ext>
              </a:extLst>
            </p:cNvPr>
            <p:cNvCxnSpPr>
              <a:cxnSpLocks/>
              <a:stCxn id="51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5435F65D-D545-6E15-06E6-F2324F258C1D}"/>
                </a:ext>
              </a:extLst>
            </p:cNvPr>
            <p:cNvCxnSpPr>
              <a:cxnSpLocks/>
              <a:stCxn id="51" idx="3"/>
              <a:endCxn id="63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111677A-23F7-60F7-5941-E361DFD927CC}"/>
                </a:ext>
              </a:extLst>
            </p:cNvPr>
            <p:cNvCxnSpPr>
              <a:cxnSpLocks/>
              <a:stCxn id="66" idx="5"/>
              <a:endCxn id="51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258054-40E0-D29B-B4B4-26931467D25E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0E80678-DB50-B501-D502-94B86495B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346A98D-AC10-C33B-4755-81A9F31959FA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5C3549-D31C-8D36-27F2-C86E9F660B5C}"/>
                </a:ext>
              </a:extLst>
            </p:cNvPr>
            <p:cNvCxnSpPr>
              <a:cxnSpLocks/>
              <a:stCxn id="57" idx="4"/>
              <a:endCxn id="87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AEBAFDC-ECF4-F6A1-96AF-60ED6927A6C5}"/>
                </a:ext>
              </a:extLst>
            </p:cNvPr>
            <p:cNvCxnSpPr>
              <a:cxnSpLocks/>
              <a:stCxn id="60" idx="4"/>
              <a:endCxn id="87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1D9DF4-35EF-7925-8781-3F13588C28A1}"/>
              </a:ext>
            </a:extLst>
          </p:cNvPr>
          <p:cNvSpPr txBox="1"/>
          <p:nvPr/>
        </p:nvSpPr>
        <p:spPr>
          <a:xfrm>
            <a:off x="827530" y="997875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06E21-FE78-CBA5-74DF-CF831FB859C8}"/>
              </a:ext>
            </a:extLst>
          </p:cNvPr>
          <p:cNvSpPr txBox="1"/>
          <p:nvPr/>
        </p:nvSpPr>
        <p:spPr>
          <a:xfrm>
            <a:off x="93739" y="1699771"/>
            <a:ext cx="803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7C25E-D6ED-FF34-BAFA-58C0DC0288E9}"/>
              </a:ext>
            </a:extLst>
          </p:cNvPr>
          <p:cNvSpPr txBox="1"/>
          <p:nvPr/>
        </p:nvSpPr>
        <p:spPr>
          <a:xfrm>
            <a:off x="1438982" y="1694242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>
                <a:solidFill>
                  <a:srgbClr val="0432FF"/>
                </a:solidFill>
              </a:rPr>
              <a:t>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7741D-3B30-B234-5A6A-F93FD4AD9463}"/>
              </a:ext>
            </a:extLst>
          </p:cNvPr>
          <p:cNvSpPr txBox="1"/>
          <p:nvPr/>
        </p:nvSpPr>
        <p:spPr>
          <a:xfrm>
            <a:off x="1544488" y="2426241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5A4DE5-047F-B92A-FED9-BC1C1CB6D280}"/>
              </a:ext>
            </a:extLst>
          </p:cNvPr>
          <p:cNvSpPr txBox="1"/>
          <p:nvPr/>
        </p:nvSpPr>
        <p:spPr>
          <a:xfrm>
            <a:off x="2087528" y="303508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723D-31ED-259F-C7D4-65B49B3334F8}"/>
              </a:ext>
            </a:extLst>
          </p:cNvPr>
          <p:cNvSpPr txBox="1"/>
          <p:nvPr/>
        </p:nvSpPr>
        <p:spPr>
          <a:xfrm>
            <a:off x="8093" y="3035361"/>
            <a:ext cx="917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9F6B95-366B-B940-92B9-194A271BE2FB}"/>
              </a:ext>
            </a:extLst>
          </p:cNvPr>
          <p:cNvSpPr txBox="1"/>
          <p:nvPr/>
        </p:nvSpPr>
        <p:spPr>
          <a:xfrm>
            <a:off x="1092991" y="3085808"/>
            <a:ext cx="952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5993D9-4771-6A78-989C-5B980B8BF37A}"/>
              </a:ext>
            </a:extLst>
          </p:cNvPr>
          <p:cNvSpPr txBox="1"/>
          <p:nvPr/>
        </p:nvSpPr>
        <p:spPr>
          <a:xfrm>
            <a:off x="484345" y="3817656"/>
            <a:ext cx="103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432FF"/>
                </a:solidFill>
              </a:rPr>
              <a:t>DepCnt</a:t>
            </a:r>
            <a:r>
              <a:rPr lang="en-US" sz="1200" dirty="0">
                <a:solidFill>
                  <a:srgbClr val="0432FF"/>
                </a:solidFill>
              </a:rPr>
              <a:t>=</a:t>
            </a:r>
            <a:r>
              <a:rPr lang="en-US" sz="1200" strike="sngStrike" dirty="0">
                <a:solidFill>
                  <a:srgbClr val="FF0000"/>
                </a:solidFill>
              </a:rPr>
              <a:t>2</a:t>
            </a:r>
            <a:r>
              <a:rPr lang="en-US" sz="1200" dirty="0">
                <a:solidFill>
                  <a:srgbClr val="0432FF"/>
                </a:solidFill>
              </a:rPr>
              <a:t> </a:t>
            </a:r>
            <a:r>
              <a:rPr lang="en-US" sz="1200" strike="sngStrike" dirty="0">
                <a:solidFill>
                  <a:srgbClr val="FF0000"/>
                </a:solidFill>
              </a:rPr>
              <a:t>1</a:t>
            </a:r>
            <a:r>
              <a:rPr lang="en-US" sz="1200" dirty="0">
                <a:solidFill>
                  <a:srgbClr val="0432FF"/>
                </a:solidFill>
              </a:rPr>
              <a:t>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D491B6D-DEA9-CB04-DE33-285D9C20A6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5349" y="1075523"/>
                <a:ext cx="3633227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TopoSort(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sz="1400" dirty="0"/>
              </a:p>
              <a:p>
                <a:pPr marL="182563" indent="-182563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Initialize two lists – one for ‘ready’ nodes and      one for ‘solution’ nodes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𝐴𝑝𝑝𝑒𝑛𝑑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𝑃𝑜𝑝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𝐴𝑝𝑝𝑒𝑛𝑑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−−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𝐴𝑝𝑝𝑒𝑛𝑑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D491B6D-DEA9-CB04-DE33-285D9C20A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349" y="1075523"/>
                <a:ext cx="3633227" cy="3712041"/>
              </a:xfrm>
              <a:prstGeom prst="rect">
                <a:avLst/>
              </a:prstGeom>
              <a:blipFill>
                <a:blip r:embed="rId3"/>
                <a:stretch>
                  <a:fillRect l="-697" t="-1024" r="-4181" b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61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Analysis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D491B6D-DEA9-CB04-DE33-285D9C20A6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9226" y="1075523"/>
                <a:ext cx="3633227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TopoSort(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en-US" sz="1400" dirty="0"/>
              </a:p>
              <a:p>
                <a:pPr marL="182563" indent="-182563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200" dirty="0">
                    <a:solidFill>
                      <a:srgbClr val="0432FF"/>
                    </a:solidFill>
                  </a:rPr>
                  <a:t>// Initialize two lists – one for ‘ready’ nodes and      one for ‘solution’ nodes</a:t>
                </a:r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𝐴𝑝𝑝𝑒𝑛𝑑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</a:t>
                </a:r>
                <a:r>
                  <a:rPr lang="en-US" sz="1400" b="1" dirty="0"/>
                  <a:t>while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𝑃𝑜𝑝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𝐴𝑝𝑝𝑒𝑛𝑑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</a:t>
                </a:r>
                <a:r>
                  <a:rPr lang="en-US" sz="1400" b="1" dirty="0"/>
                  <a:t>for</a:t>
                </a:r>
                <a:r>
                  <a:rPr lang="en-US" sz="1400" dirty="0"/>
                  <a:t> each neighbor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𝐴𝑑𝑗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−−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</a:t>
                </a:r>
                <a:r>
                  <a:rPr lang="en-US" sz="1400" b="1" dirty="0"/>
                  <a:t>if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𝐷𝑒𝑝𝐶𝑛𝑡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==0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520"/>
                  </a:lnSpc>
                  <a:spcBef>
                    <a:spcPts val="0"/>
                  </a:spcBef>
                  <a:buNone/>
                </a:pPr>
                <a:r>
                  <a:rPr lang="en-US" sz="1400" dirty="0"/>
                  <a:t>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𝐴𝑝𝑝𝑒𝑛𝑑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D491B6D-DEA9-CB04-DE33-285D9C20A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226" y="1075523"/>
                <a:ext cx="3633227" cy="3712041"/>
              </a:xfrm>
              <a:prstGeom prst="rect">
                <a:avLst/>
              </a:prstGeom>
              <a:blipFill>
                <a:blip r:embed="rId3"/>
                <a:stretch>
                  <a:fillRect l="-697" t="-1024" r="-4530" b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2F0DBF9-CAEA-D932-8A2F-C9E165F5BC20}"/>
              </a:ext>
            </a:extLst>
          </p:cNvPr>
          <p:cNvGrpSpPr>
            <a:grpSpLocks noChangeAspect="1"/>
          </p:cNvGrpSpPr>
          <p:nvPr/>
        </p:nvGrpSpPr>
        <p:grpSpPr>
          <a:xfrm>
            <a:off x="212055" y="1069539"/>
            <a:ext cx="1446059" cy="2138705"/>
            <a:chOff x="341706" y="1261875"/>
            <a:chExt cx="2168486" cy="32071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BA74597-46F2-B2B5-F1D5-B539E83EB9B7}"/>
                </a:ext>
              </a:extLst>
            </p:cNvPr>
            <p:cNvGrpSpPr/>
            <p:nvPr/>
          </p:nvGrpSpPr>
          <p:grpSpPr>
            <a:xfrm>
              <a:off x="1173235" y="1261875"/>
              <a:ext cx="582209" cy="468000"/>
              <a:chOff x="1414305" y="1652575"/>
              <a:chExt cx="582209" cy="468000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2EB6424-B4FC-4441-67E4-5D581D3F21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775084F-7B00-68B2-074D-5E8AA8C3CC43}"/>
                  </a:ext>
                </a:extLst>
              </p:cNvPr>
              <p:cNvSpPr txBox="1"/>
              <p:nvPr/>
            </p:nvSpPr>
            <p:spPr>
              <a:xfrm>
                <a:off x="1414305" y="1732686"/>
                <a:ext cx="582209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PDS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759D18E-C330-24F6-81EA-97036BB32309}"/>
                </a:ext>
              </a:extLst>
            </p:cNvPr>
            <p:cNvGrpSpPr/>
            <p:nvPr/>
          </p:nvGrpSpPr>
          <p:grpSpPr>
            <a:xfrm>
              <a:off x="1127072" y="1946667"/>
              <a:ext cx="721632" cy="468000"/>
              <a:chOff x="1368142" y="1652575"/>
              <a:chExt cx="721632" cy="468000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718F105-BA50-6B66-DC4A-03E8361A7E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80EDF17-72A0-6579-E4DE-F4F08B75E13D}"/>
                  </a:ext>
                </a:extLst>
              </p:cNvPr>
              <p:cNvSpPr txBox="1"/>
              <p:nvPr/>
            </p:nvSpPr>
            <p:spPr>
              <a:xfrm>
                <a:off x="1368142" y="1732686"/>
                <a:ext cx="721632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Algo1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1B4B13D-43CE-9E61-B7ED-26F6D2C2F402}"/>
                </a:ext>
              </a:extLst>
            </p:cNvPr>
            <p:cNvGrpSpPr/>
            <p:nvPr/>
          </p:nvGrpSpPr>
          <p:grpSpPr>
            <a:xfrm>
              <a:off x="1127072" y="2631459"/>
              <a:ext cx="721632" cy="468000"/>
              <a:chOff x="1368142" y="1652575"/>
              <a:chExt cx="721632" cy="46800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52D338B-EE77-00B6-09E3-DF783FDCBC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8672EA-9EBD-3BAA-1903-A8327A017F3F}"/>
                  </a:ext>
                </a:extLst>
              </p:cNvPr>
              <p:cNvSpPr txBox="1"/>
              <p:nvPr/>
            </p:nvSpPr>
            <p:spPr>
              <a:xfrm>
                <a:off x="1368142" y="1732686"/>
                <a:ext cx="721632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Algo2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ABADF4-1819-CCA6-FA7A-CED93FE68805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65A0442-70A5-7B39-F8BF-E0CAA1BE0E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F821726-836B-F6D1-25CE-6C7C8581615A}"/>
                  </a:ext>
                </a:extLst>
              </p:cNvPr>
              <p:cNvSpPr txBox="1"/>
              <p:nvPr/>
            </p:nvSpPr>
            <p:spPr>
              <a:xfrm>
                <a:off x="1458777" y="1732686"/>
                <a:ext cx="493267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OS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1A2FC32-049E-576B-DCF7-7966D699AE17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E01B086-E1D2-C064-B1CA-705339D5B9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60B627D-D498-CE09-75AC-9C4C4AFB9AFB}"/>
                  </a:ext>
                </a:extLst>
              </p:cNvPr>
              <p:cNvSpPr txBox="1"/>
              <p:nvPr/>
            </p:nvSpPr>
            <p:spPr>
              <a:xfrm>
                <a:off x="1455171" y="1732686"/>
                <a:ext cx="500478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DB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919D381-38F4-24BB-FE88-F36D6749D69E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13BE6C7-F871-479F-6602-5F7D9ABD9D4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4434433-ACA1-6F75-0D51-03EB88E27F09}"/>
                  </a:ext>
                </a:extLst>
              </p:cNvPr>
              <p:cNvSpPr txBox="1"/>
              <p:nvPr/>
            </p:nvSpPr>
            <p:spPr>
              <a:xfrm>
                <a:off x="1475604" y="1732686"/>
                <a:ext cx="459613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SE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BDB38A2-029A-397B-E32D-B68529EC6273}"/>
                </a:ext>
              </a:extLst>
            </p:cNvPr>
            <p:cNvGrpSpPr/>
            <p:nvPr/>
          </p:nvGrpSpPr>
          <p:grpSpPr>
            <a:xfrm>
              <a:off x="341706" y="1946667"/>
              <a:ext cx="558171" cy="468000"/>
              <a:chOff x="1426323" y="1652575"/>
              <a:chExt cx="558171" cy="46800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09729D7-E633-E80E-10B1-E7CC5AF48D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AAC41D9-60F5-05F2-7F55-5A0A9A612B3B}"/>
                  </a:ext>
                </a:extLst>
              </p:cNvPr>
              <p:cNvSpPr txBox="1"/>
              <p:nvPr/>
            </p:nvSpPr>
            <p:spPr>
              <a:xfrm>
                <a:off x="1426323" y="1732686"/>
                <a:ext cx="558171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DM</a:t>
                </a:r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F196996-D561-90C0-2A24-49ED1D011AC3}"/>
                </a:ext>
              </a:extLst>
            </p:cNvPr>
            <p:cNvCxnSpPr>
              <a:stCxn id="71" idx="4"/>
              <a:endCxn id="55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E89E32D-A2F4-D58F-488A-A943515FCECA}"/>
                </a:ext>
              </a:extLst>
            </p:cNvPr>
            <p:cNvCxnSpPr>
              <a:cxnSpLocks/>
              <a:stCxn id="55" idx="4"/>
              <a:endCxn id="53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61289F2-2F08-310D-45A3-AAC912ADD74C}"/>
                </a:ext>
              </a:extLst>
            </p:cNvPr>
            <p:cNvCxnSpPr>
              <a:cxnSpLocks/>
              <a:stCxn id="53" idx="4"/>
              <a:endCxn id="49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8F4169F-2E52-5FF8-64CD-9271BC58C628}"/>
                </a:ext>
              </a:extLst>
            </p:cNvPr>
            <p:cNvCxnSpPr>
              <a:cxnSpLocks/>
              <a:stCxn id="53" idx="5"/>
              <a:endCxn id="47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C4CCE58-7475-61E2-1F53-48E462353C65}"/>
                </a:ext>
              </a:extLst>
            </p:cNvPr>
            <p:cNvCxnSpPr>
              <a:cxnSpLocks/>
              <a:stCxn id="53" idx="3"/>
              <a:endCxn id="45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9CA2435-F599-2DEB-3D87-1CF22AA4A42F}"/>
                </a:ext>
              </a:extLst>
            </p:cNvPr>
            <p:cNvCxnSpPr>
              <a:cxnSpLocks/>
              <a:stCxn id="43" idx="5"/>
              <a:endCxn id="53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8928FEE-F5CF-1741-46F6-86F9143B9AC8}"/>
                </a:ext>
              </a:extLst>
            </p:cNvPr>
            <p:cNvGrpSpPr/>
            <p:nvPr/>
          </p:nvGrpSpPr>
          <p:grpSpPr>
            <a:xfrm>
              <a:off x="1192465" y="4001045"/>
              <a:ext cx="543749" cy="468000"/>
              <a:chOff x="1433536" y="1652575"/>
              <a:chExt cx="543749" cy="4680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CF367E6-5FE9-7E52-7FD2-4C3D81AA0E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F7EACEB-1001-A113-7439-E9B80A4D2978}"/>
                  </a:ext>
                </a:extLst>
              </p:cNvPr>
              <p:cNvSpPr txBox="1"/>
              <p:nvPr/>
            </p:nvSpPr>
            <p:spPr>
              <a:xfrm>
                <a:off x="1433536" y="1732686"/>
                <a:ext cx="543749" cy="369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Sec</a:t>
                </a:r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5584207-F846-0F5A-F4EC-462D10EE592E}"/>
                </a:ext>
              </a:extLst>
            </p:cNvPr>
            <p:cNvCxnSpPr>
              <a:cxnSpLocks/>
              <a:stCxn id="49" idx="4"/>
              <a:endCxn id="4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63C0254-301D-22F6-FEE4-0990DFFD3202}"/>
                </a:ext>
              </a:extLst>
            </p:cNvPr>
            <p:cNvCxnSpPr>
              <a:cxnSpLocks/>
              <a:stCxn id="47" idx="4"/>
              <a:endCxn id="4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70FF0A2-3537-493E-AC66-E536A7BC295B}"/>
              </a:ext>
            </a:extLst>
          </p:cNvPr>
          <p:cNvGrpSpPr>
            <a:grpSpLocks noChangeAspect="1"/>
          </p:cNvGrpSpPr>
          <p:nvPr/>
        </p:nvGrpSpPr>
        <p:grpSpPr>
          <a:xfrm>
            <a:off x="117627" y="3295325"/>
            <a:ext cx="2196000" cy="1769181"/>
            <a:chOff x="2908210" y="1914796"/>
            <a:chExt cx="3102306" cy="249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7A681C3-1F89-E282-ED26-D04A84CE2B81}"/>
                </a:ext>
              </a:extLst>
            </p:cNvPr>
            <p:cNvSpPr txBox="1"/>
            <p:nvPr/>
          </p:nvSpPr>
          <p:spPr>
            <a:xfrm>
              <a:off x="2908210" y="1914796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PDS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035C31A-3F20-1931-D69B-CB92BB59674A}"/>
                </a:ext>
              </a:extLst>
            </p:cNvPr>
            <p:cNvSpPr txBox="1"/>
            <p:nvPr/>
          </p:nvSpPr>
          <p:spPr>
            <a:xfrm>
              <a:off x="2908210" y="2228411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Algo1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2DF4F64-8277-B948-1971-F0BD8927DE68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 flipV="1">
              <a:off x="3538843" y="2071383"/>
              <a:ext cx="155377" cy="470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5918DB4-53B9-DA41-905E-E454E9C16604}"/>
                </a:ext>
              </a:extLst>
            </p:cNvPr>
            <p:cNvSpPr txBox="1"/>
            <p:nvPr/>
          </p:nvSpPr>
          <p:spPr>
            <a:xfrm>
              <a:off x="2908210" y="2541236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Algo2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433C498-DA3A-AB7E-14F3-FDFE17D5D52E}"/>
                </a:ext>
              </a:extLst>
            </p:cNvPr>
            <p:cNvSpPr txBox="1"/>
            <p:nvPr/>
          </p:nvSpPr>
          <p:spPr>
            <a:xfrm>
              <a:off x="2908210" y="2854850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DM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D196999-6B64-2F1B-C70B-01CB665BB7C6}"/>
                </a:ext>
              </a:extLst>
            </p:cNvPr>
            <p:cNvSpPr txBox="1"/>
            <p:nvPr/>
          </p:nvSpPr>
          <p:spPr>
            <a:xfrm>
              <a:off x="2911236" y="3162039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SE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C0ADF85-1B88-28E7-CCC3-1084515D365E}"/>
                </a:ext>
              </a:extLst>
            </p:cNvPr>
            <p:cNvSpPr txBox="1"/>
            <p:nvPr/>
          </p:nvSpPr>
          <p:spPr>
            <a:xfrm>
              <a:off x="2910983" y="3471571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OS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96A4078-C276-46B8-B40C-ED475FB03230}"/>
                </a:ext>
              </a:extLst>
            </p:cNvPr>
            <p:cNvSpPr txBox="1"/>
            <p:nvPr/>
          </p:nvSpPr>
          <p:spPr>
            <a:xfrm>
              <a:off x="2910985" y="3780853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DB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B4B81DC-849F-9C7F-EA4D-4BD4D82E953A}"/>
                </a:ext>
              </a:extLst>
            </p:cNvPr>
            <p:cNvSpPr txBox="1"/>
            <p:nvPr/>
          </p:nvSpPr>
          <p:spPr>
            <a:xfrm>
              <a:off x="2910983" y="4091555"/>
              <a:ext cx="630633" cy="3225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noAutofit/>
            </a:bodyPr>
            <a:lstStyle/>
            <a:p>
              <a:r>
                <a:rPr lang="en-US" sz="1200" dirty="0"/>
                <a:t>Sec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6F43157-A55C-83C5-36F9-C39BD4A39969}"/>
                </a:ext>
              </a:extLst>
            </p:cNvPr>
            <p:cNvSpPr txBox="1"/>
            <p:nvPr/>
          </p:nvSpPr>
          <p:spPr>
            <a:xfrm>
              <a:off x="3694234" y="193650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200" dirty="0"/>
                <a:t>Algo1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53F5834-ED2C-BF3C-D443-649BB624B66F}"/>
                </a:ext>
              </a:extLst>
            </p:cNvPr>
            <p:cNvCxnSpPr>
              <a:cxnSpLocks/>
              <a:stCxn id="77" idx="3"/>
              <a:endCxn id="93" idx="1"/>
            </p:cNvCxnSpPr>
            <p:nvPr/>
          </p:nvCxnSpPr>
          <p:spPr>
            <a:xfrm flipV="1">
              <a:off x="3538843" y="2384053"/>
              <a:ext cx="155391" cy="5645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D5454E5-9819-D7C9-A2A5-EBA84D15BF52}"/>
                </a:ext>
              </a:extLst>
            </p:cNvPr>
            <p:cNvSpPr txBox="1"/>
            <p:nvPr/>
          </p:nvSpPr>
          <p:spPr>
            <a:xfrm>
              <a:off x="3694234" y="225805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US" sz="1200" dirty="0"/>
                <a:t>Algo2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20D4E4C0-7E93-D899-B788-36B308D878DD}"/>
                </a:ext>
              </a:extLst>
            </p:cNvPr>
            <p:cNvCxnSpPr>
              <a:cxnSpLocks/>
              <a:stCxn id="80" idx="3"/>
              <a:endCxn id="96" idx="1"/>
            </p:cNvCxnSpPr>
            <p:nvPr/>
          </p:nvCxnSpPr>
          <p:spPr>
            <a:xfrm flipV="1">
              <a:off x="3538843" y="2695125"/>
              <a:ext cx="168799" cy="739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778E0C3-3E66-6A27-D5D3-0F647E4DD593}"/>
                </a:ext>
              </a:extLst>
            </p:cNvPr>
            <p:cNvSpPr txBox="1"/>
            <p:nvPr/>
          </p:nvSpPr>
          <p:spPr>
            <a:xfrm>
              <a:off x="3707642" y="2569124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200" dirty="0"/>
                <a:t>SE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7DAE922-7EDC-2661-9920-78484CABBCEF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 flipV="1">
              <a:off x="4307871" y="2691433"/>
              <a:ext cx="259432" cy="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2D34BBC-EF92-E229-5D52-2C27FEAEE38C}"/>
                </a:ext>
              </a:extLst>
            </p:cNvPr>
            <p:cNvSpPr txBox="1"/>
            <p:nvPr/>
          </p:nvSpPr>
          <p:spPr>
            <a:xfrm>
              <a:off x="4567303" y="2565433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200" dirty="0"/>
                <a:t>OS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BBA4FB3-FB03-F70F-18FE-28ED1FCA90A6}"/>
                </a:ext>
              </a:extLst>
            </p:cNvPr>
            <p:cNvCxnSpPr>
              <a:cxnSpLocks/>
              <a:endCxn id="100" idx="1"/>
            </p:cNvCxnSpPr>
            <p:nvPr/>
          </p:nvCxnSpPr>
          <p:spPr>
            <a:xfrm>
              <a:off x="5164263" y="26859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F43FB4F-9D96-A8A2-C02A-D5308E5FE4D0}"/>
                </a:ext>
              </a:extLst>
            </p:cNvPr>
            <p:cNvSpPr txBox="1"/>
            <p:nvPr/>
          </p:nvSpPr>
          <p:spPr>
            <a:xfrm>
              <a:off x="5410287" y="25617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200" dirty="0"/>
                <a:t>DB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B1A6AD3-06CD-C016-3523-7B414B938618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>
              <a:off x="3461618" y="3026217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DE477BA-D383-C2F3-BAAC-B3EB8F22EE08}"/>
                </a:ext>
              </a:extLst>
            </p:cNvPr>
            <p:cNvSpPr txBox="1"/>
            <p:nvPr/>
          </p:nvSpPr>
          <p:spPr>
            <a:xfrm>
              <a:off x="3707642" y="2901970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200" dirty="0"/>
                <a:t>Algo2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530AEDC-E5DA-FE60-311B-92BAEC6DF8B5}"/>
                </a:ext>
              </a:extLst>
            </p:cNvPr>
            <p:cNvCxnSpPr>
              <a:cxnSpLocks/>
              <a:endCxn id="104" idx="1"/>
            </p:cNvCxnSpPr>
            <p:nvPr/>
          </p:nvCxnSpPr>
          <p:spPr>
            <a:xfrm>
              <a:off x="3448210" y="362256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30C7262-DFAD-BFC8-1470-C7F245909017}"/>
                </a:ext>
              </a:extLst>
            </p:cNvPr>
            <p:cNvSpPr txBox="1"/>
            <p:nvPr/>
          </p:nvSpPr>
          <p:spPr>
            <a:xfrm>
              <a:off x="3694234" y="349832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200" dirty="0"/>
                <a:t>Sec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E69165E2-E15F-9109-3570-EE3832900E7D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3448210" y="3933289"/>
              <a:ext cx="246024" cy="175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6B97728-DE3C-36F6-8420-E06C8602B178}"/>
                </a:ext>
              </a:extLst>
            </p:cNvPr>
            <p:cNvSpPr txBox="1"/>
            <p:nvPr/>
          </p:nvSpPr>
          <p:spPr>
            <a:xfrm>
              <a:off x="3694234" y="3809042"/>
              <a:ext cx="600229" cy="25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200" dirty="0"/>
                <a:t>Sec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72D527B-CE11-7457-E42E-C988933051FA}"/>
                  </a:ext>
                </a:extLst>
              </p:cNvPr>
              <p:cNvSpPr txBox="1"/>
              <p:nvPr/>
            </p:nvSpPr>
            <p:spPr>
              <a:xfrm>
                <a:off x="5126889" y="1351046"/>
                <a:ext cx="39536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72D527B-CE11-7457-E42E-C98893305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889" y="1351046"/>
                <a:ext cx="395365" cy="200055"/>
              </a:xfrm>
              <a:prstGeom prst="rect">
                <a:avLst/>
              </a:prstGeom>
              <a:blipFill>
                <a:blip r:embed="rId4"/>
                <a:stretch>
                  <a:fillRect l="-937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1D44209-8178-4EDD-CBB5-6C280DE74891}"/>
              </a:ext>
            </a:extLst>
          </p:cNvPr>
          <p:cNvGrpSpPr/>
          <p:nvPr/>
        </p:nvGrpSpPr>
        <p:grpSpPr>
          <a:xfrm>
            <a:off x="4315728" y="1231088"/>
            <a:ext cx="703487" cy="439973"/>
            <a:chOff x="2887840" y="1667591"/>
            <a:chExt cx="703487" cy="274825"/>
          </a:xfrm>
        </p:grpSpPr>
        <p:sp>
          <p:nvSpPr>
            <p:cNvPr id="109" name="Right Brace 108">
              <a:extLst>
                <a:ext uri="{FF2B5EF4-FFF2-40B4-BE49-F238E27FC236}">
                  <a16:creationId xmlns:a16="http://schemas.microsoft.com/office/drawing/2014/main" id="{4C4291DA-055C-657C-E276-2ACBECE632C7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B0126A78-E034-7A72-2463-56A1E26854F5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450F441-AA0E-74CE-4A33-91CC38EE8618}"/>
                  </a:ext>
                </a:extLst>
              </p:cNvPr>
              <p:cNvSpPr txBox="1"/>
              <p:nvPr/>
            </p:nvSpPr>
            <p:spPr>
              <a:xfrm>
                <a:off x="6016199" y="1896984"/>
                <a:ext cx="387029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450F441-AA0E-74CE-4A33-91CC38EE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199" y="1896984"/>
                <a:ext cx="387029" cy="200055"/>
              </a:xfrm>
              <a:prstGeom prst="rect">
                <a:avLst/>
              </a:prstGeom>
              <a:blipFill>
                <a:blip r:embed="rId5"/>
                <a:stretch>
                  <a:fillRect l="-937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1974304-D505-27E0-9918-DAF2355970C2}"/>
              </a:ext>
            </a:extLst>
          </p:cNvPr>
          <p:cNvGrpSpPr/>
          <p:nvPr/>
        </p:nvGrpSpPr>
        <p:grpSpPr>
          <a:xfrm>
            <a:off x="5170510" y="1744795"/>
            <a:ext cx="811161" cy="504435"/>
            <a:chOff x="2887840" y="1667591"/>
            <a:chExt cx="703487" cy="274825"/>
          </a:xfrm>
        </p:grpSpPr>
        <p:sp>
          <p:nvSpPr>
            <p:cNvPr id="113" name="Right Brace 112">
              <a:extLst>
                <a:ext uri="{FF2B5EF4-FFF2-40B4-BE49-F238E27FC236}">
                  <a16:creationId xmlns:a16="http://schemas.microsoft.com/office/drawing/2014/main" id="{60129598-7871-058C-658E-2C83CA491665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1C992D3-42F7-58F5-BE8B-0B055FA12CD0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4747B10-6E14-434C-6311-54B6C3EED7CC}"/>
                  </a:ext>
                </a:extLst>
              </p:cNvPr>
              <p:cNvSpPr txBox="1"/>
              <p:nvPr/>
            </p:nvSpPr>
            <p:spPr>
              <a:xfrm>
                <a:off x="5135107" y="2848591"/>
                <a:ext cx="480394" cy="2000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4747B10-6E14-434C-6311-54B6C3EED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107" y="2848591"/>
                <a:ext cx="480394" cy="2000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C49932-A3E6-C0E2-752A-95B6ABB2B31C}"/>
              </a:ext>
            </a:extLst>
          </p:cNvPr>
          <p:cNvGrpSpPr/>
          <p:nvPr/>
        </p:nvGrpSpPr>
        <p:grpSpPr>
          <a:xfrm>
            <a:off x="4315728" y="2690993"/>
            <a:ext cx="854782" cy="515254"/>
            <a:chOff x="2887840" y="1667591"/>
            <a:chExt cx="703487" cy="274825"/>
          </a:xfrm>
        </p:grpSpPr>
        <p:sp>
          <p:nvSpPr>
            <p:cNvPr id="117" name="Right Brace 116">
              <a:extLst>
                <a:ext uri="{FF2B5EF4-FFF2-40B4-BE49-F238E27FC236}">
                  <a16:creationId xmlns:a16="http://schemas.microsoft.com/office/drawing/2014/main" id="{4DEACB29-C809-B7FE-82BE-6F997629768C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A45310A6-3423-5097-BA5E-5C286C51463D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1CAFF2F-3D32-8169-B6E7-F4396D716822}"/>
                  </a:ext>
                </a:extLst>
              </p:cNvPr>
              <p:cNvSpPr txBox="1"/>
              <p:nvPr/>
            </p:nvSpPr>
            <p:spPr>
              <a:xfrm>
                <a:off x="6122790" y="3934025"/>
                <a:ext cx="387029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sz="1300" dirty="0"/>
              </a:p>
            </p:txBody>
          </p:sp>
        </mc:Choice>
        <mc:Fallback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1CAFF2F-3D32-8169-B6E7-F4396D716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790" y="3934025"/>
                <a:ext cx="387029" cy="200055"/>
              </a:xfrm>
              <a:prstGeom prst="rect">
                <a:avLst/>
              </a:prstGeom>
              <a:blipFill>
                <a:blip r:embed="rId7"/>
                <a:stretch>
                  <a:fillRect l="-62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CA90C5B-FA2D-74B7-DE7F-859A843C938D}"/>
              </a:ext>
            </a:extLst>
          </p:cNvPr>
          <p:cNvGrpSpPr/>
          <p:nvPr/>
        </p:nvGrpSpPr>
        <p:grpSpPr>
          <a:xfrm>
            <a:off x="5239633" y="3558961"/>
            <a:ext cx="811161" cy="962318"/>
            <a:chOff x="2887840" y="1667591"/>
            <a:chExt cx="703487" cy="274825"/>
          </a:xfrm>
        </p:grpSpPr>
        <p:sp>
          <p:nvSpPr>
            <p:cNvPr id="125" name="Right Brace 124">
              <a:extLst>
                <a:ext uri="{FF2B5EF4-FFF2-40B4-BE49-F238E27FC236}">
                  <a16:creationId xmlns:a16="http://schemas.microsoft.com/office/drawing/2014/main" id="{019AC519-BA0E-33DC-1BA5-9667B056E958}"/>
                </a:ext>
              </a:extLst>
            </p:cNvPr>
            <p:cNvSpPr/>
            <p:nvPr/>
          </p:nvSpPr>
          <p:spPr>
            <a:xfrm>
              <a:off x="2887840" y="1667591"/>
              <a:ext cx="190919" cy="274825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C9318CF4-8036-246D-349E-49DAF6506D7E}"/>
                </a:ext>
              </a:extLst>
            </p:cNvPr>
            <p:cNvCxnSpPr/>
            <p:nvPr/>
          </p:nvCxnSpPr>
          <p:spPr>
            <a:xfrm>
              <a:off x="3071210" y="1805003"/>
              <a:ext cx="52011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5A0B64F-466D-8EDA-67FB-4CDDD4282B82}"/>
                  </a:ext>
                </a:extLst>
              </p:cNvPr>
              <p:cNvSpPr txBox="1"/>
              <p:nvPr/>
            </p:nvSpPr>
            <p:spPr>
              <a:xfrm>
                <a:off x="2623093" y="4648301"/>
                <a:ext cx="35608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Overall asymptotic complexity is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F5A0B64F-466D-8EDA-67FB-4CDDD4282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093" y="4648301"/>
                <a:ext cx="3560885" cy="307777"/>
              </a:xfrm>
              <a:prstGeom prst="rect">
                <a:avLst/>
              </a:prstGeom>
              <a:blipFill>
                <a:blip r:embed="rId8"/>
                <a:stretch>
                  <a:fillRect l="-712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208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11" grpId="0"/>
      <p:bldP spid="115" grpId="0"/>
      <p:bldP spid="123" grpId="0"/>
      <p:bldP spid="12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E67F3E0-4576-0784-7945-6859086DF75B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BBE5BCF-01F4-D25E-1607-53D4620C0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811FE2C-A134-2A9F-6C52-FBB873C479C7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2538A80-089E-3BE1-9A82-DE84CBD4C5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0679F3E-9B59-839D-5B53-2731FB9055EF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500AC3-BCAC-80BF-B7A1-54AE1C6D6C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95F0299-7A16-2DA6-4BA6-5D8FB14FB292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</p:spTree>
    <p:extLst>
      <p:ext uri="{BB962C8B-B14F-4D97-AF65-F5344CB8AC3E}">
        <p14:creationId xmlns:p14="http://schemas.microsoft.com/office/powerpoint/2010/main" val="284142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E67F3E0-4576-0784-7945-6859086DF75B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BBE5BCF-01F4-D25E-1607-53D4620C0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811FE2C-A134-2A9F-6C52-FBB873C479C7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2538A80-089E-3BE1-9A82-DE84CBD4C5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0679F3E-9B59-839D-5B53-2731FB9055EF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500AC3-BCAC-80BF-B7A1-54AE1C6D6C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95F0299-7A16-2DA6-4BA6-5D8FB14FB292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</p:spTree>
    <p:extLst>
      <p:ext uri="{BB962C8B-B14F-4D97-AF65-F5344CB8AC3E}">
        <p14:creationId xmlns:p14="http://schemas.microsoft.com/office/powerpoint/2010/main" val="40483299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DDDA4D-FF4F-D403-ED1C-5FA483B8E939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4C7F329-E870-F175-C7A8-DE5E0AF2D3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49ACD4-A78A-3121-90FD-B7C1FF40D496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DE99146-25E9-D937-0F60-D2C02A8F1E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CF664A-0375-87CE-5B24-D67A6E7772DF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5F1D68D-098E-BFDE-6FE0-8615032981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DA42E8-7952-649F-3BE7-B82B8D7DA85B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0860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3350C0-936B-66D0-7CC7-B2050AE34510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6830096-C714-CFB0-6E80-6495D1A910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244F1-8436-9206-9B8E-C1E4CB19DD74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9444FB3-3B10-50C8-A155-18D3EF45C8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D37A1A-9FD3-C0ED-AE45-3D36FBA5EA8B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1F27FB2-D50C-FD89-DDB2-1F5A65F6ED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E890E4-641C-5308-02E7-DC3A7120B5BD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67052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5543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FF9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</a:t>
            </a:r>
          </a:p>
        </p:txBody>
      </p:sp>
    </p:spTree>
    <p:extLst>
      <p:ext uri="{BB962C8B-B14F-4D97-AF65-F5344CB8AC3E}">
        <p14:creationId xmlns:p14="http://schemas.microsoft.com/office/powerpoint/2010/main" val="5005836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FF9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FF9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</a:t>
            </a:r>
          </a:p>
        </p:txBody>
      </p:sp>
    </p:spTree>
    <p:extLst>
      <p:ext uri="{BB962C8B-B14F-4D97-AF65-F5344CB8AC3E}">
        <p14:creationId xmlns:p14="http://schemas.microsoft.com/office/powerpoint/2010/main" val="177900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 - Graphs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8" y="1074038"/>
            <a:ext cx="6495698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Other application examples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72499-7412-6CA1-B473-8AC59BE5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78" y="1437879"/>
            <a:ext cx="6183443" cy="298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227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FF9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4269584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</p:spTree>
    <p:extLst>
      <p:ext uri="{BB962C8B-B14F-4D97-AF65-F5344CB8AC3E}">
        <p14:creationId xmlns:p14="http://schemas.microsoft.com/office/powerpoint/2010/main" val="42688895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FF9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</a:t>
            </a:r>
          </a:p>
        </p:txBody>
      </p:sp>
    </p:spTree>
    <p:extLst>
      <p:ext uri="{BB962C8B-B14F-4D97-AF65-F5344CB8AC3E}">
        <p14:creationId xmlns:p14="http://schemas.microsoft.com/office/powerpoint/2010/main" val="38251875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DB,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26801829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Algo2, DB,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20429010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chemeClr val="accent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Algo1, Algo2, DB,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2135615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Algo2, DB,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10/11</a:t>
            </a:r>
          </a:p>
        </p:txBody>
      </p:sp>
    </p:spTree>
    <p:extLst>
      <p:ext uri="{BB962C8B-B14F-4D97-AF65-F5344CB8AC3E}">
        <p14:creationId xmlns:p14="http://schemas.microsoft.com/office/powerpoint/2010/main" val="1301727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FF93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PDS, Algo1, Algo2, DB,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530590-F4A2-B124-6F85-737A812909E0}"/>
              </a:ext>
            </a:extLst>
          </p:cNvPr>
          <p:cNvSpPr txBox="1"/>
          <p:nvPr/>
        </p:nvSpPr>
        <p:spPr>
          <a:xfrm>
            <a:off x="406032" y="1713207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15/</a:t>
            </a:r>
          </a:p>
        </p:txBody>
      </p:sp>
    </p:spTree>
    <p:extLst>
      <p:ext uri="{BB962C8B-B14F-4D97-AF65-F5344CB8AC3E}">
        <p14:creationId xmlns:p14="http://schemas.microsoft.com/office/powerpoint/2010/main" val="16538601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4AF61B-3662-93CD-1A68-A78041DABABD}"/>
              </a:ext>
            </a:extLst>
          </p:cNvPr>
          <p:cNvGrpSpPr/>
          <p:nvPr/>
        </p:nvGrpSpPr>
        <p:grpSpPr>
          <a:xfrm>
            <a:off x="4622193" y="2700000"/>
            <a:ext cx="1946387" cy="1875020"/>
            <a:chOff x="4828042" y="1939105"/>
            <a:chExt cx="1946387" cy="18750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64E2E3-112B-05E2-8AE4-199025393D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1939105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12CCD8-43E9-84BC-8A7B-1CEB6A6101FC}"/>
                </a:ext>
              </a:extLst>
            </p:cNvPr>
            <p:cNvSpPr txBox="1"/>
            <p:nvPr/>
          </p:nvSpPr>
          <p:spPr>
            <a:xfrm>
              <a:off x="5205473" y="1965216"/>
              <a:ext cx="1568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 been there yet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637C1F-1258-6800-D5D5-8BDF57474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2558388"/>
              <a:ext cx="360000" cy="360000"/>
            </a:xfrm>
            <a:prstGeom prst="ellipse">
              <a:avLst/>
            </a:prstGeom>
            <a:solidFill>
              <a:srgbClr val="FF93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77963B-7ED2-7665-25BA-A56EB689DE0C}"/>
                </a:ext>
              </a:extLst>
            </p:cNvPr>
            <p:cNvSpPr txBox="1"/>
            <p:nvPr/>
          </p:nvSpPr>
          <p:spPr>
            <a:xfrm>
              <a:off x="5205473" y="2379216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haven’t explored all the paths out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0C1E7BF-A690-8DD1-9EC9-42A2CA776E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8042" y="3254633"/>
              <a:ext cx="360000" cy="360000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A699AB-ACB0-3C4B-7D5F-802595A3BF9E}"/>
                </a:ext>
              </a:extLst>
            </p:cNvPr>
            <p:cNvSpPr txBox="1"/>
            <p:nvPr/>
          </p:nvSpPr>
          <p:spPr>
            <a:xfrm>
              <a:off x="5215499" y="3075461"/>
              <a:ext cx="1543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Been there, have explored all the paths out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DM, PDS, Algo1, Algo2, DB,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530590-F4A2-B124-6F85-737A812909E0}"/>
              </a:ext>
            </a:extLst>
          </p:cNvPr>
          <p:cNvSpPr txBox="1"/>
          <p:nvPr/>
        </p:nvSpPr>
        <p:spPr>
          <a:xfrm>
            <a:off x="406032" y="1713207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15/16</a:t>
            </a:r>
          </a:p>
        </p:txBody>
      </p:sp>
    </p:spTree>
    <p:extLst>
      <p:ext uri="{BB962C8B-B14F-4D97-AF65-F5344CB8AC3E}">
        <p14:creationId xmlns:p14="http://schemas.microsoft.com/office/powerpoint/2010/main" val="38936787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Topological Sort - DFS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8B6DC8-FDDA-D413-5FC6-15E0E572A469}"/>
              </a:ext>
            </a:extLst>
          </p:cNvPr>
          <p:cNvGrpSpPr/>
          <p:nvPr/>
        </p:nvGrpSpPr>
        <p:grpSpPr>
          <a:xfrm>
            <a:off x="350792" y="1261875"/>
            <a:ext cx="2159400" cy="3207170"/>
            <a:chOff x="350792" y="1261875"/>
            <a:chExt cx="2159400" cy="320717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654BC4-0AD0-F3A7-682E-E41235C45F68}"/>
                </a:ext>
              </a:extLst>
            </p:cNvPr>
            <p:cNvGrpSpPr/>
            <p:nvPr/>
          </p:nvGrpSpPr>
          <p:grpSpPr>
            <a:xfrm>
              <a:off x="1194339" y="1261875"/>
              <a:ext cx="540000" cy="468000"/>
              <a:chOff x="1435409" y="1652575"/>
              <a:chExt cx="540000" cy="46800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26B99E8-39C4-633F-44BB-458F86FB3E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A7C0EE9-91C2-4457-2506-58F6E94D1F92}"/>
                  </a:ext>
                </a:extLst>
              </p:cNvPr>
              <p:cNvSpPr txBox="1"/>
              <p:nvPr/>
            </p:nvSpPr>
            <p:spPr>
              <a:xfrm>
                <a:off x="1470409" y="1732686"/>
                <a:ext cx="4700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PDS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7E06C01-CEA9-CED9-53B5-F5590047DCC2}"/>
                </a:ext>
              </a:extLst>
            </p:cNvPr>
            <p:cNvGrpSpPr/>
            <p:nvPr/>
          </p:nvGrpSpPr>
          <p:grpSpPr>
            <a:xfrm>
              <a:off x="1187774" y="1946667"/>
              <a:ext cx="600229" cy="468000"/>
              <a:chOff x="1428844" y="1652575"/>
              <a:chExt cx="600229" cy="468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6F35B56-FD85-354D-B0C6-2745CF994D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4C7EB47-5A4F-F03F-3C87-66237DBB3D5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60E3D9-5190-72C7-E698-48596AD26957}"/>
                </a:ext>
              </a:extLst>
            </p:cNvPr>
            <p:cNvGrpSpPr/>
            <p:nvPr/>
          </p:nvGrpSpPr>
          <p:grpSpPr>
            <a:xfrm>
              <a:off x="1187774" y="2631459"/>
              <a:ext cx="600229" cy="468000"/>
              <a:chOff x="1428844" y="1652575"/>
              <a:chExt cx="600229" cy="468000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AB9AA8-B72C-7FE8-347A-962801B4E9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9DFAA77-9E88-A9AC-7452-DB82D25F23F8}"/>
                  </a:ext>
                </a:extLst>
              </p:cNvPr>
              <p:cNvSpPr txBox="1"/>
              <p:nvPr/>
            </p:nvSpPr>
            <p:spPr>
              <a:xfrm>
                <a:off x="1428844" y="1732686"/>
                <a:ext cx="6002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Algo2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85BFF-0714-58A3-CB11-0358F744EFF7}"/>
                </a:ext>
              </a:extLst>
            </p:cNvPr>
            <p:cNvGrpSpPr/>
            <p:nvPr/>
          </p:nvGrpSpPr>
          <p:grpSpPr>
            <a:xfrm>
              <a:off x="1194338" y="3316252"/>
              <a:ext cx="540000" cy="468000"/>
              <a:chOff x="1435409" y="1652575"/>
              <a:chExt cx="540000" cy="468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66349F5-8C55-F415-5245-245AF96099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E444223-E8E3-32AD-BBAB-47B41D56DA03}"/>
                  </a:ext>
                </a:extLst>
              </p:cNvPr>
              <p:cNvSpPr txBox="1"/>
              <p:nvPr/>
            </p:nvSpPr>
            <p:spPr>
              <a:xfrm>
                <a:off x="1512888" y="1732686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OS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D06097-0895-173B-F6B0-6A7F1A8D6F62}"/>
                </a:ext>
              </a:extLst>
            </p:cNvPr>
            <p:cNvGrpSpPr/>
            <p:nvPr/>
          </p:nvGrpSpPr>
          <p:grpSpPr>
            <a:xfrm>
              <a:off x="1970192" y="3316252"/>
              <a:ext cx="540000" cy="468000"/>
              <a:chOff x="1435409" y="1652575"/>
              <a:chExt cx="540000" cy="4680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7BEF3A3-B2C0-236D-76A6-67D961E0FE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9D7A6D4-330E-9319-4D80-0B96F1BCD737}"/>
                  </a:ext>
                </a:extLst>
              </p:cNvPr>
              <p:cNvSpPr txBox="1"/>
              <p:nvPr/>
            </p:nvSpPr>
            <p:spPr>
              <a:xfrm>
                <a:off x="1508881" y="1732686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DB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094D7-D4E9-408A-5ED1-DE215AA061AC}"/>
                </a:ext>
              </a:extLst>
            </p:cNvPr>
            <p:cNvGrpSpPr/>
            <p:nvPr/>
          </p:nvGrpSpPr>
          <p:grpSpPr>
            <a:xfrm>
              <a:off x="350792" y="3316252"/>
              <a:ext cx="540000" cy="468000"/>
              <a:chOff x="1435409" y="1652575"/>
              <a:chExt cx="540000" cy="46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FA21663-2B5C-DAEF-EC51-02B8AE6ECB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C3B10B-D2BE-FCBC-4F0D-768C229BF4E0}"/>
                  </a:ext>
                </a:extLst>
              </p:cNvPr>
              <p:cNvSpPr txBox="1"/>
              <p:nvPr/>
            </p:nvSpPr>
            <p:spPr>
              <a:xfrm>
                <a:off x="1528117" y="1732686"/>
                <a:ext cx="3545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3D5B63-2CF3-3DDE-BDED-F736EC62F7F6}"/>
                </a:ext>
              </a:extLst>
            </p:cNvPr>
            <p:cNvGrpSpPr/>
            <p:nvPr/>
          </p:nvGrpSpPr>
          <p:grpSpPr>
            <a:xfrm>
              <a:off x="350792" y="1946667"/>
              <a:ext cx="540000" cy="468000"/>
              <a:chOff x="1435409" y="1652575"/>
              <a:chExt cx="540000" cy="468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BBF6108-EB4B-6A39-A660-BD501608E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97B8244-9697-CC3F-877D-1154F6ECDC18}"/>
                  </a:ext>
                </a:extLst>
              </p:cNvPr>
              <p:cNvSpPr txBox="1"/>
              <p:nvPr/>
            </p:nvSpPr>
            <p:spPr>
              <a:xfrm>
                <a:off x="1480828" y="1732686"/>
                <a:ext cx="449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DM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98A8A2-D67E-3B2B-7012-A12DB2D6486C}"/>
                </a:ext>
              </a:extLst>
            </p:cNvPr>
            <p:cNvCxnSpPr>
              <a:stCxn id="69" idx="4"/>
              <a:endCxn id="66" idx="0"/>
            </p:cNvCxnSpPr>
            <p:nvPr/>
          </p:nvCxnSpPr>
          <p:spPr>
            <a:xfrm>
              <a:off x="1464339" y="1729875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F0AC0C-4DF6-9719-E1EF-D60E98DD3A0B}"/>
                </a:ext>
              </a:extLst>
            </p:cNvPr>
            <p:cNvCxnSpPr>
              <a:cxnSpLocks/>
              <a:stCxn id="66" idx="4"/>
              <a:endCxn id="64" idx="0"/>
            </p:cNvCxnSpPr>
            <p:nvPr/>
          </p:nvCxnSpPr>
          <p:spPr>
            <a:xfrm>
              <a:off x="1464339" y="2414667"/>
              <a:ext cx="0" cy="2167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D264E22-B208-3FAD-17F3-CE0CAC838DAF}"/>
                </a:ext>
              </a:extLst>
            </p:cNvPr>
            <p:cNvCxnSpPr>
              <a:cxnSpLocks/>
              <a:stCxn id="64" idx="4"/>
              <a:endCxn id="62" idx="0"/>
            </p:cNvCxnSpPr>
            <p:nvPr/>
          </p:nvCxnSpPr>
          <p:spPr>
            <a:xfrm flipH="1">
              <a:off x="1464338" y="3099459"/>
              <a:ext cx="1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79603B-9082-191C-4637-617099107609}"/>
                </a:ext>
              </a:extLst>
            </p:cNvPr>
            <p:cNvCxnSpPr>
              <a:cxnSpLocks/>
              <a:stCxn id="64" idx="5"/>
              <a:endCxn id="60" idx="0"/>
            </p:cNvCxnSpPr>
            <p:nvPr/>
          </p:nvCxnSpPr>
          <p:spPr>
            <a:xfrm>
              <a:off x="1655258" y="3030922"/>
              <a:ext cx="584934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9D357D-CA5D-F365-6EC6-108BE4D2CCC6}"/>
                </a:ext>
              </a:extLst>
            </p:cNvPr>
            <p:cNvCxnSpPr>
              <a:cxnSpLocks/>
              <a:stCxn id="64" idx="3"/>
              <a:endCxn id="58" idx="0"/>
            </p:cNvCxnSpPr>
            <p:nvPr/>
          </p:nvCxnSpPr>
          <p:spPr>
            <a:xfrm flipH="1">
              <a:off x="620792" y="3030922"/>
              <a:ext cx="652628" cy="2853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EC18B0C-DE6A-B83E-AAFD-427E4943ABDC}"/>
                </a:ext>
              </a:extLst>
            </p:cNvPr>
            <p:cNvCxnSpPr>
              <a:cxnSpLocks/>
              <a:stCxn id="56" idx="5"/>
              <a:endCxn id="64" idx="1"/>
            </p:cNvCxnSpPr>
            <p:nvPr/>
          </p:nvCxnSpPr>
          <p:spPr>
            <a:xfrm>
              <a:off x="811711" y="2346130"/>
              <a:ext cx="461709" cy="353866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E049447-22A4-415D-FB62-6822EA5C84AF}"/>
                </a:ext>
              </a:extLst>
            </p:cNvPr>
            <p:cNvGrpSpPr/>
            <p:nvPr/>
          </p:nvGrpSpPr>
          <p:grpSpPr>
            <a:xfrm>
              <a:off x="1194338" y="4001045"/>
              <a:ext cx="540000" cy="468000"/>
              <a:chOff x="1435409" y="1652575"/>
              <a:chExt cx="540000" cy="468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918400D-00A2-D79A-71C9-ECB4743923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35409" y="1652575"/>
                <a:ext cx="540000" cy="46800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F503080-7A9D-8286-99A8-32FA4B92D10D}"/>
                  </a:ext>
                </a:extLst>
              </p:cNvPr>
              <p:cNvSpPr txBox="1"/>
              <p:nvPr/>
            </p:nvSpPr>
            <p:spPr>
              <a:xfrm>
                <a:off x="1489645" y="1732686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Sec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D313F4-6198-14E6-B83B-4A6435D694C7}"/>
                </a:ext>
              </a:extLst>
            </p:cNvPr>
            <p:cNvCxnSpPr>
              <a:cxnSpLocks/>
              <a:stCxn id="62" idx="4"/>
              <a:endCxn id="51" idx="0"/>
            </p:cNvCxnSpPr>
            <p:nvPr/>
          </p:nvCxnSpPr>
          <p:spPr>
            <a:xfrm>
              <a:off x="1464338" y="3784252"/>
              <a:ext cx="0" cy="21679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1BA96FC-B176-C5DB-6B92-490EEC2E1EFD}"/>
                </a:ext>
              </a:extLst>
            </p:cNvPr>
            <p:cNvCxnSpPr>
              <a:cxnSpLocks/>
              <a:stCxn id="60" idx="4"/>
              <a:endCxn id="51" idx="7"/>
            </p:cNvCxnSpPr>
            <p:nvPr/>
          </p:nvCxnSpPr>
          <p:spPr>
            <a:xfrm flipH="1">
              <a:off x="1655257" y="3784252"/>
              <a:ext cx="584935" cy="285330"/>
            </a:xfrm>
            <a:prstGeom prst="straightConnector1">
              <a:avLst/>
            </a:prstGeom>
            <a:ln w="12700">
              <a:tailEnd type="stealth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F1751F36-BD5E-8E82-1640-0FBE3735E497}"/>
              </a:ext>
            </a:extLst>
          </p:cNvPr>
          <p:cNvSpPr txBox="1">
            <a:spLocks/>
          </p:cNvSpPr>
          <p:nvPr/>
        </p:nvSpPr>
        <p:spPr>
          <a:xfrm>
            <a:off x="2275964" y="1177063"/>
            <a:ext cx="4464636" cy="11090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DFS can be an easier way to perform topological sorting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can we say or where can we put a finished node in the list?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D713168-38F4-3E8F-52C7-304D25064EE0}"/>
              </a:ext>
            </a:extLst>
          </p:cNvPr>
          <p:cNvSpPr txBox="1"/>
          <p:nvPr/>
        </p:nvSpPr>
        <p:spPr>
          <a:xfrm>
            <a:off x="1268337" y="986478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1/14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BCC6-72D2-A127-8295-819DEC92ED78}"/>
              </a:ext>
            </a:extLst>
          </p:cNvPr>
          <p:cNvSpPr txBox="1"/>
          <p:nvPr/>
        </p:nvSpPr>
        <p:spPr>
          <a:xfrm>
            <a:off x="1508147" y="171439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2/13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D29A6-F162-5392-0E1C-357A20083976}"/>
              </a:ext>
            </a:extLst>
          </p:cNvPr>
          <p:cNvSpPr txBox="1"/>
          <p:nvPr/>
        </p:nvSpPr>
        <p:spPr>
          <a:xfrm>
            <a:off x="1518840" y="240654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3/12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3BDF1-D8D3-3690-9340-61835C293414}"/>
              </a:ext>
            </a:extLst>
          </p:cNvPr>
          <p:cNvSpPr txBox="1"/>
          <p:nvPr/>
        </p:nvSpPr>
        <p:spPr>
          <a:xfrm>
            <a:off x="350792" y="3069355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4/5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E47B24-20F4-8BB7-4F78-927C6FD958F9}"/>
              </a:ext>
            </a:extLst>
          </p:cNvPr>
          <p:cNvSpPr txBox="1"/>
          <p:nvPr/>
        </p:nvSpPr>
        <p:spPr>
          <a:xfrm>
            <a:off x="2419442" y="2096625"/>
            <a:ext cx="343731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DM, PDS, Algo1, Algo2, DB, OS, Sec, SE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3CC53-DA2A-87F6-F516-8AB6AEA4AE8E}"/>
              </a:ext>
            </a:extLst>
          </p:cNvPr>
          <p:cNvSpPr txBox="1"/>
          <p:nvPr/>
        </p:nvSpPr>
        <p:spPr>
          <a:xfrm>
            <a:off x="1528880" y="3125881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6/9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6AD2-BE06-8E11-6622-C6AC4D3482EF}"/>
              </a:ext>
            </a:extLst>
          </p:cNvPr>
          <p:cNvSpPr txBox="1"/>
          <p:nvPr/>
        </p:nvSpPr>
        <p:spPr>
          <a:xfrm>
            <a:off x="1512062" y="374871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7/8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EEFC90-629D-A3B7-F70D-0F146979C434}"/>
              </a:ext>
            </a:extLst>
          </p:cNvPr>
          <p:cNvSpPr txBox="1"/>
          <p:nvPr/>
        </p:nvSpPr>
        <p:spPr>
          <a:xfrm>
            <a:off x="2277342" y="3125881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10/11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530590-F4A2-B124-6F85-737A812909E0}"/>
              </a:ext>
            </a:extLst>
          </p:cNvPr>
          <p:cNvSpPr txBox="1"/>
          <p:nvPr/>
        </p:nvSpPr>
        <p:spPr>
          <a:xfrm>
            <a:off x="406032" y="1713207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15/16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6F0AFC36-291E-AC16-0274-0D448EF9EC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6423" y="2563109"/>
                <a:ext cx="3420034" cy="110908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The algorithm simply put is,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Do DFS and whenever a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is finished do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𝐴𝑑𝑑𝑇𝑜𝐻𝑒𝑎𝑑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The complexity is same as DFS i.e.,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6F0AFC36-291E-AC16-0274-0D448EF9E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423" y="2563109"/>
                <a:ext cx="3420034" cy="1109086"/>
              </a:xfrm>
              <a:prstGeom prst="rect">
                <a:avLst/>
              </a:prstGeom>
              <a:blipFill>
                <a:blip r:embed="rId3"/>
                <a:stretch>
                  <a:fillRect l="-370" t="-113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9369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Graphs - Definitions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1750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 dirty="0"/>
                  <a:t>: Set of vertices or nodes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400" dirty="0"/>
                  <a:t>: set of edges (or links, arcs) --pair of two vertices</a:t>
                </a:r>
              </a:p>
              <a:p>
                <a:pPr marL="0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0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Undirected graph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Edges are all bidirectional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</m:d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E.g., Facebook friends, most roads, most flights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400" dirty="0"/>
              </a:p>
              <a:p>
                <a:pPr marL="0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Directed graph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Edges are </a:t>
                </a:r>
                <a:r>
                  <a:rPr lang="en-US" sz="1400" dirty="0" err="1"/>
                  <a:t>uni</a:t>
                </a:r>
                <a:r>
                  <a:rPr lang="en-US" sz="1400" dirty="0"/>
                  <a:t>-directional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Aka digraphs</a:t>
                </a:r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d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E.g., Twitter follows, code analysis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8" y="1074038"/>
                <a:ext cx="6495698" cy="3712041"/>
              </a:xfrm>
              <a:prstGeom prst="rect">
                <a:avLst/>
              </a:prstGeom>
              <a:blipFill>
                <a:blip r:embed="rId3"/>
                <a:stretch>
                  <a:fillRect l="-391" t="-1024" b="-2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0"/>
              </a:spcBef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BAC5B-8CBC-56BB-8808-8FE7FD581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929" y="1711467"/>
            <a:ext cx="1432584" cy="1470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4BE73D-D378-48D5-8E89-D6C3640B6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478" y="3242295"/>
            <a:ext cx="1501485" cy="147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7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Given a weighted directed graph and a source the problem is to find the shortest paths to every vertex of the graph from the source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If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 is the source, then shortest distances to all the nodes i.e., shortest distances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are required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Note that it’s a weighted graph</a:t>
                </a:r>
              </a:p>
            </p:txBody>
          </p:sp>
        </mc:Choice>
        <mc:Fallback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  <a:blipFill>
                <a:blip r:embed="rId3"/>
                <a:stretch>
                  <a:fillRect l="-310" t="-1538" r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44918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30682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16978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6620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7765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76826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10574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5982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8425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8425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6C1C0658-2B76-D65E-A00E-1883E6BC7E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393" y="2872971"/>
                <a:ext cx="6511211" cy="199818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b="1" dirty="0"/>
                  <a:t>Shortest-paths problem</a:t>
                </a:r>
                <a:r>
                  <a:rPr lang="en-US" sz="1400" dirty="0"/>
                  <a:t>: We are given a weighted, directed graph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, with weight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400" dirty="0"/>
                  <a:t> mapping edges to real-valued weights. The weight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of path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400" dirty="0"/>
                  <a:t> is the sum of the weights of its constituent edges.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We define the shortest-path weight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 by</a:t>
                </a:r>
                <a:br>
                  <a:rPr lang="en-US" sz="1400" dirty="0"/>
                </a:br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: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↝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𝑡h𝑒𝑟𝑒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𝑝𝑎𝑡h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𝑓𝑟𝑜𝑚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∞.                                     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A shortest path from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to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 is then defined as any path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/>
                  <a:t> with weight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6C1C0658-2B76-D65E-A00E-1883E6BC7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93" y="2872971"/>
                <a:ext cx="6511211" cy="1998186"/>
              </a:xfrm>
              <a:prstGeom prst="rect">
                <a:avLst/>
              </a:prstGeom>
              <a:blipFill>
                <a:blip r:embed="rId4"/>
                <a:stretch>
                  <a:fillRect l="-195" t="-1266" r="-195" b="-5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08CE0BA-F281-B1B2-84A0-D3B084A3C18E}"/>
                  </a:ext>
                </a:extLst>
              </p:cNvPr>
              <p:cNvSpPr txBox="1"/>
              <p:nvPr/>
            </p:nvSpPr>
            <p:spPr>
              <a:xfrm>
                <a:off x="2394361" y="3895599"/>
                <a:ext cx="1416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08CE0BA-F281-B1B2-84A0-D3B084A3C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361" y="3895599"/>
                <a:ext cx="141641" cy="215444"/>
              </a:xfrm>
              <a:prstGeom prst="rect">
                <a:avLst/>
              </a:prstGeom>
              <a:blipFill>
                <a:blip r:embed="rId5"/>
                <a:stretch>
                  <a:fillRect l="-33333" r="-3333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C948A0A1-1E3C-747A-7479-B52BAE1A0172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260094"/>
            <a:ext cx="2247069" cy="1584000"/>
            <a:chOff x="218114" y="1297803"/>
            <a:chExt cx="2036321" cy="1482206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8B09E4C-57F4-F656-25C0-CFA5EEA0DC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EA28B4D-A9A0-5B78-6A2E-420B3B5EDD16}"/>
                </a:ext>
              </a:extLst>
            </p:cNvPr>
            <p:cNvCxnSpPr>
              <a:cxnSpLocks/>
              <a:stCxn id="98" idx="2"/>
              <a:endCxn id="96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3BF2EC0-D034-64FD-BAF2-C763C393DD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EA0F6A7-8866-1B3F-71F8-33EC868821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3E5C03D-B7AD-C36D-4A06-54506EB9261C}"/>
                </a:ext>
              </a:extLst>
            </p:cNvPr>
            <p:cNvCxnSpPr>
              <a:cxnSpLocks/>
              <a:stCxn id="99" idx="2"/>
              <a:endCxn id="96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DC7E675-A360-375E-A422-17FE32ADA2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BFEB5F3-0026-431C-50DF-3F57D7036A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4A288C14-DCC2-8ADE-D33B-F6B32EABD9A3}"/>
                </a:ext>
              </a:extLst>
            </p:cNvPr>
            <p:cNvCxnSpPr>
              <a:cxnSpLocks/>
              <a:stCxn id="101" idx="2"/>
              <a:endCxn id="98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4D431525-EFE6-DF1B-5679-E851D1077BD2}"/>
                </a:ext>
              </a:extLst>
            </p:cNvPr>
            <p:cNvCxnSpPr>
              <a:cxnSpLocks/>
              <a:stCxn id="102" idx="2"/>
              <a:endCxn id="99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76945AB-588A-46FD-7FDF-A5CF7E630EED}"/>
                </a:ext>
              </a:extLst>
            </p:cNvPr>
            <p:cNvCxnSpPr>
              <a:cxnSpLocks/>
              <a:stCxn id="101" idx="3"/>
              <a:endCxn id="99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F2FBB0A6-AF5C-37E9-BDC2-5FA05851200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A6B07FA0-4E40-BA9F-4575-73D7040DB469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9A7ABC52-65A7-9B56-F489-A40118E1EB3B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DFBF5872-F4A3-08F8-374E-5F6FA6FD7355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6406CF9D-64C4-D28E-DC44-B7AA5D2B96AA}"/>
                </a:ext>
              </a:extLst>
            </p:cNvPr>
            <p:cNvCxnSpPr>
              <a:cxnSpLocks/>
              <a:stCxn id="96" idx="6"/>
              <a:endCxn id="102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24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Shortest Path Variants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b="1" dirty="0"/>
                  <a:t>Single-destination shortest-paths problem</a:t>
                </a:r>
                <a:r>
                  <a:rPr lang="en-US" sz="1400" dirty="0"/>
                  <a:t>: Finding a shortest path to a given destination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from each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By reversing the direction of each edge in the graph the problem can be reduced to a single-source problem</a:t>
                </a:r>
              </a:p>
            </p:txBody>
          </p:sp>
        </mc:Choice>
        <mc:Fallback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  <a:blipFill>
                <a:blip r:embed="rId3"/>
                <a:stretch>
                  <a:fillRect l="-310" t="-1538" r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44918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30682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16978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6620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7765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76826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10574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5982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8425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8425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50F6451C-0E44-A9F5-3B0C-24243820BC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393" y="2872971"/>
                <a:ext cx="6511211" cy="199818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b="1" dirty="0"/>
                  <a:t>Single-pair shortest-path problem</a:t>
                </a:r>
                <a:r>
                  <a:rPr lang="en-US" sz="1400" dirty="0"/>
                  <a:t>: Find a shortest path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 for given vertices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If we solve the single-source problem with source vertex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, we solve this problem also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b="1" dirty="0"/>
                  <a:t>All-pairs shortest-paths problem</a:t>
                </a:r>
                <a:r>
                  <a:rPr lang="en-US" sz="1400" dirty="0"/>
                  <a:t>: Find a shortest path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/>
                  <a:t> for every pair of vertices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Can be solved by running a single source algorithm from each vertex. However, we usually can solve it faster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Will see such algorithms later (if time permits)</a:t>
                </a:r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50F6451C-0E44-A9F5-3B0C-24243820B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93" y="2872971"/>
                <a:ext cx="6511211" cy="1998186"/>
              </a:xfrm>
              <a:prstGeom prst="rect">
                <a:avLst/>
              </a:prstGeom>
              <a:blipFill>
                <a:blip r:embed="rId4"/>
                <a:stretch>
                  <a:fillRect l="-195" t="-1266" r="-195" b="-4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5B9A57D-B425-DF7B-3538-B34F82371501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260094"/>
            <a:ext cx="2247069" cy="1584000"/>
            <a:chOff x="218114" y="1297803"/>
            <a:chExt cx="2036321" cy="148220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0A5BD2E-24F5-131A-75BB-29F25FA1F0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CC49A82-F107-E603-1C09-E8B525381BB7}"/>
                </a:ext>
              </a:extLst>
            </p:cNvPr>
            <p:cNvCxnSpPr>
              <a:cxnSpLocks/>
              <a:stCxn id="9" idx="2"/>
              <a:endCxn id="7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3E83571-313A-EC7B-6E16-0FDBFEFC84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77C4C98-BDAA-525D-CDE8-8F53D887B6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584DC99-9013-CA64-D886-8A2494623827}"/>
                </a:ext>
              </a:extLst>
            </p:cNvPr>
            <p:cNvCxnSpPr>
              <a:cxnSpLocks/>
              <a:stCxn id="10" idx="2"/>
              <a:endCxn id="7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91C430-7378-FE6F-D719-1BF274980A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D1AD97-FDA7-D1EF-53D2-7AF22FF99D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2EE15A6-597F-AD46-F912-05023FDE659F}"/>
                </a:ext>
              </a:extLst>
            </p:cNvPr>
            <p:cNvCxnSpPr>
              <a:cxnSpLocks/>
              <a:stCxn id="13" idx="2"/>
              <a:endCxn id="9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0E465B-0FBE-57D7-1D05-A134ADCC2259}"/>
                </a:ext>
              </a:extLst>
            </p:cNvPr>
            <p:cNvCxnSpPr>
              <a:cxnSpLocks/>
              <a:stCxn id="14" idx="2"/>
              <a:endCxn id="10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BAE67C-4236-5BBB-5C06-5BFA566DA387}"/>
                </a:ext>
              </a:extLst>
            </p:cNvPr>
            <p:cNvCxnSpPr>
              <a:cxnSpLocks/>
              <a:stCxn id="13" idx="3"/>
              <a:endCxn id="10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99FB2EF-65C5-4223-7608-D75096F1FD57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74E9D12-6C55-457E-606A-521B2FF547FE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EE73C10-A920-ED18-C9A0-E6082B898E30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8AA7BCA-D2CC-EFE3-ED05-F0E0C9DD726F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46EA50-AD15-4456-E6C6-9AED55CB6314}"/>
                </a:ext>
              </a:extLst>
            </p:cNvPr>
            <p:cNvCxnSpPr>
              <a:cxnSpLocks/>
              <a:stCxn id="7" idx="6"/>
              <a:endCxn id="14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160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Of course, if the graph is unweighted, we can use BFS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As the problem in hand is more general, the solution is expected to be more complex than BFS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Let us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 as the source node and try to observe a few things</a:t>
                </a:r>
              </a:p>
            </p:txBody>
          </p:sp>
        </mc:Choice>
        <mc:Fallback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  <a:blipFill>
                <a:blip r:embed="rId3"/>
                <a:stretch>
                  <a:fillRect l="-310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44918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30682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16978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6620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7765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76826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10574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5982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8425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8425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0F7B43-1610-558E-1332-4E11608ECC3A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260094"/>
            <a:ext cx="2247069" cy="1584000"/>
            <a:chOff x="218114" y="1297803"/>
            <a:chExt cx="2036321" cy="148220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1F8B23-C744-2D7D-6DFA-B33B7FCB4D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6AB1870-7845-BD7E-E5F3-80A169B97160}"/>
                </a:ext>
              </a:extLst>
            </p:cNvPr>
            <p:cNvCxnSpPr>
              <a:cxnSpLocks/>
              <a:stCxn id="8" idx="2"/>
              <a:endCxn id="6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6F4B3B-F676-8D7B-EF25-962D25574E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615D7F7-F8F7-7446-7CCA-32DB1194D5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5830FC7-3080-2770-53E5-A9D16C771FBE}"/>
                </a:ext>
              </a:extLst>
            </p:cNvPr>
            <p:cNvCxnSpPr>
              <a:cxnSpLocks/>
              <a:stCxn id="9" idx="2"/>
              <a:endCxn id="6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F1BF83-9352-CCC0-0133-331FA289B4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EBB146-86A0-EC19-39AB-7345A51D4F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D1579A9-0C38-1599-114E-65D6DA583423}"/>
                </a:ext>
              </a:extLst>
            </p:cNvPr>
            <p:cNvCxnSpPr>
              <a:cxnSpLocks/>
              <a:stCxn id="12" idx="2"/>
              <a:endCxn id="8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FD5A077-B085-26EC-23A1-F6547D265B6A}"/>
                </a:ext>
              </a:extLst>
            </p:cNvPr>
            <p:cNvCxnSpPr>
              <a:cxnSpLocks/>
              <a:stCxn id="13" idx="2"/>
              <a:endCxn id="9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E524239-AE62-42CF-28B3-B5E0A03F1653}"/>
                </a:ext>
              </a:extLst>
            </p:cNvPr>
            <p:cNvCxnSpPr>
              <a:cxnSpLocks/>
              <a:stCxn id="12" idx="3"/>
              <a:endCxn id="9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DB75076-1FAC-F77C-C3AD-0D691E990636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BDC7C0E-C8B5-72E2-9966-92D9A0DA39A9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38681CE-6E9E-0D0C-E059-681DC5367704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F45CAAA-33E7-B446-6EC4-8FB3A2F6AE55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EA6110C-4967-EC2D-36DA-41125B7357D6}"/>
                </a:ext>
              </a:extLst>
            </p:cNvPr>
            <p:cNvCxnSpPr>
              <a:cxnSpLocks/>
              <a:stCxn id="6" idx="6"/>
              <a:endCxn id="1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763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Of course, if the graph is unweighted, we can use BFS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As the problem in hand is more general, the solution is expected to be more complex than BFS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Let us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 as the source node and try to observe a few things</a:t>
                </a:r>
              </a:p>
            </p:txBody>
          </p:sp>
        </mc:Choice>
        <mc:Fallback>
          <p:sp>
            <p:nvSpPr>
              <p:cNvPr id="95" name="Content Placeholder 2">
                <a:extLst>
                  <a:ext uri="{FF2B5EF4-FFF2-40B4-BE49-F238E27FC236}">
                    <a16:creationId xmlns:a16="http://schemas.microsoft.com/office/drawing/2014/main" id="{F1751F36-BD5E-8E82-1640-0FBE3735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538" y="1165457"/>
                <a:ext cx="4096907" cy="1629965"/>
              </a:xfrm>
              <a:prstGeom prst="rect">
                <a:avLst/>
              </a:prstGeom>
              <a:blipFill>
                <a:blip r:embed="rId3"/>
                <a:stretch>
                  <a:fillRect l="-310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33F15D7-1B5C-2117-78C9-186DE45DB864}"/>
              </a:ext>
            </a:extLst>
          </p:cNvPr>
          <p:cNvGrpSpPr/>
          <p:nvPr/>
        </p:nvGrpSpPr>
        <p:grpSpPr>
          <a:xfrm>
            <a:off x="218113" y="1169789"/>
            <a:ext cx="2247069" cy="1769225"/>
            <a:chOff x="218113" y="1169789"/>
            <a:chExt cx="2247069" cy="176922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BCABC85-0D43-C2F1-5301-6CC135A481F5}"/>
                </a:ext>
              </a:extLst>
            </p:cNvPr>
            <p:cNvSpPr txBox="1"/>
            <p:nvPr/>
          </p:nvSpPr>
          <p:spPr>
            <a:xfrm>
              <a:off x="2002130" y="18425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25000"/>
                    </a:schemeClr>
                  </a:solidFill>
                </a:rPr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3" y="178890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91102" y="1425757"/>
              <a:ext cx="500056" cy="42512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58" y="121415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58" y="2373763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91102" y="2150129"/>
              <a:ext cx="500056" cy="42704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198" y="121295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alpha val="25000"/>
                    </a:schemeClr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198" y="2372226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>
                  <a:alpha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alpha val="25000"/>
                    </a:schemeClr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528142" y="1424557"/>
              <a:ext cx="500056" cy="1200"/>
            </a:xfrm>
            <a:prstGeom prst="straightConnector1">
              <a:avLst/>
            </a:prstGeom>
            <a:ln w="25400">
              <a:solidFill>
                <a:schemeClr val="tx1">
                  <a:alpha val="2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528142" y="2583824"/>
              <a:ext cx="500056" cy="1537"/>
            </a:xfrm>
            <a:prstGeom prst="straightConnector1">
              <a:avLst/>
            </a:prstGeom>
            <a:ln w="25400">
              <a:solidFill>
                <a:schemeClr val="tx1">
                  <a:alpha val="2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464147" y="1574179"/>
              <a:ext cx="628046" cy="861559"/>
            </a:xfrm>
            <a:prstGeom prst="straightConnector1">
              <a:avLst/>
            </a:prstGeom>
            <a:ln w="25400">
              <a:solidFill>
                <a:schemeClr val="tx1">
                  <a:alpha val="2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2040333" y="1639385"/>
              <a:ext cx="204821" cy="715269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>
                  <a:alpha val="25000"/>
                </a:schemeClr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235173" y="1643199"/>
              <a:ext cx="204821" cy="715269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>
                  <a:alpha val="25000"/>
                </a:schemeClr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1074065" y="1641247"/>
              <a:ext cx="204821" cy="730975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>
                  <a:alpha val="25000"/>
                </a:schemeClr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270579" y="1642898"/>
              <a:ext cx="204821" cy="730975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>
                  <a:alpha val="25000"/>
                </a:schemeClr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55097" y="2000507"/>
              <a:ext cx="1437096" cy="433695"/>
            </a:xfrm>
            <a:prstGeom prst="straightConnector1">
              <a:avLst/>
            </a:prstGeom>
            <a:ln w="25400">
              <a:solidFill>
                <a:schemeClr val="tx1">
                  <a:alpha val="2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86C70A-A366-0EF2-AFAD-AEABE3FAC0FA}"/>
                </a:ext>
              </a:extLst>
            </p:cNvPr>
            <p:cNvSpPr txBox="1"/>
            <p:nvPr/>
          </p:nvSpPr>
          <p:spPr>
            <a:xfrm>
              <a:off x="507353" y="144918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B6FE19B-B156-6430-7377-49D76059CC6D}"/>
                </a:ext>
              </a:extLst>
            </p:cNvPr>
            <p:cNvSpPr txBox="1"/>
            <p:nvPr/>
          </p:nvSpPr>
          <p:spPr>
            <a:xfrm>
              <a:off x="518559" y="230682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602DDFF-8F64-2300-D7DF-E6E22A6F1B34}"/>
                </a:ext>
              </a:extLst>
            </p:cNvPr>
            <p:cNvSpPr txBox="1"/>
            <p:nvPr/>
          </p:nvSpPr>
          <p:spPr>
            <a:xfrm>
              <a:off x="1615027" y="116978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25000"/>
                    </a:schemeClr>
                  </a:solidFill>
                </a:rPr>
                <a:t>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B600A98-197A-0644-2238-E24F0E8D92CA}"/>
                </a:ext>
              </a:extLst>
            </p:cNvPr>
            <p:cNvSpPr txBox="1"/>
            <p:nvPr/>
          </p:nvSpPr>
          <p:spPr>
            <a:xfrm>
              <a:off x="1594608" y="266201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25000"/>
                    </a:schemeClr>
                  </a:solidFill>
                </a:rPr>
                <a:t>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50B1573-3758-4BEF-7AFA-4F501C877BA0}"/>
                </a:ext>
              </a:extLst>
            </p:cNvPr>
            <p:cNvSpPr txBox="1"/>
            <p:nvPr/>
          </p:nvSpPr>
          <p:spPr>
            <a:xfrm>
              <a:off x="870968" y="177652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25000"/>
                    </a:schemeClr>
                  </a:solidFill>
                </a:rPr>
                <a:t>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A52C77D-3BA9-E537-88BF-10CFE43CC713}"/>
                </a:ext>
              </a:extLst>
            </p:cNvPr>
            <p:cNvSpPr txBox="1"/>
            <p:nvPr/>
          </p:nvSpPr>
          <p:spPr>
            <a:xfrm>
              <a:off x="1417320" y="176826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25000"/>
                    </a:schemeClr>
                  </a:solidFill>
                </a:rPr>
                <a:t>2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65DA088-BE32-BF23-1ED7-7CE5105C475C}"/>
                </a:ext>
              </a:extLst>
            </p:cNvPr>
            <p:cNvSpPr txBox="1"/>
            <p:nvPr/>
          </p:nvSpPr>
          <p:spPr>
            <a:xfrm>
              <a:off x="1737554" y="210574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25000"/>
                    </a:schemeClr>
                  </a:solidFill>
                </a:rPr>
                <a:t>7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63759F-A3BC-538B-66BF-DE9AE1D1BE04}"/>
                </a:ext>
              </a:extLst>
            </p:cNvPr>
            <p:cNvSpPr txBox="1"/>
            <p:nvPr/>
          </p:nvSpPr>
          <p:spPr>
            <a:xfrm>
              <a:off x="1729439" y="159820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alpha val="25000"/>
                    </a:schemeClr>
                  </a:solidFill>
                </a:rPr>
                <a:t>9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8425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alpha val="25000"/>
                  </a:schemeClr>
                </a:solidFill>
              </a:rPr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6C1C0658-2B76-D65E-A00E-1883E6BC7E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393" y="2872971"/>
                <a:ext cx="6511211" cy="199818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Considering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 as the source</a:t>
                </a:r>
              </a:p>
              <a:p>
                <a:pPr marL="450850" lvl="1" indent="-225425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200" dirty="0"/>
                  <a:t>Is 5 the shortest distance between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pPr marL="450850" lvl="1" indent="-225425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200" dirty="0"/>
                  <a:t>Is 10 the shortest distance between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200" dirty="0"/>
                  <a:t>?</a:t>
                </a:r>
              </a:p>
              <a:p>
                <a:pPr marL="450850" lvl="1" indent="-225425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200" dirty="0"/>
                  <a:t>Answer is Yes and ‘can’t tell’ respectively</a:t>
                </a:r>
              </a:p>
              <a:p>
                <a:pPr marL="450850" lvl="1" indent="-225425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200" dirty="0"/>
                  <a:t>For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𝐴𝐸</m:t>
                    </m:r>
                  </m:oMath>
                </a14:m>
                <a:r>
                  <a:rPr lang="en-US" sz="1200" dirty="0"/>
                  <a:t>, any other path (via any other neighbor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) will incur more cost than 5 (as 5 is the least weight among the neighboring edges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)</a:t>
                </a:r>
              </a:p>
              <a:p>
                <a:pPr marL="450850" lvl="1" indent="-225425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200" dirty="0"/>
                  <a:t>For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sz="1200" dirty="0"/>
                  <a:t>, we can not say this for sure as there may be paths via other neighbors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(say path via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𝐴𝐸</m:t>
                    </m:r>
                  </m:oMath>
                </a14:m>
                <a:r>
                  <a:rPr lang="en-US" sz="1200" dirty="0"/>
                  <a:t>) whose sum of weights may be less</a:t>
                </a: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6C1C0658-2B76-D65E-A00E-1883E6BC7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93" y="2872971"/>
                <a:ext cx="6511211" cy="1998186"/>
              </a:xfrm>
              <a:prstGeom prst="rect">
                <a:avLst/>
              </a:prstGeom>
              <a:blipFill>
                <a:blip r:embed="rId4"/>
                <a:stretch>
                  <a:fillRect l="-195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48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817ABA-E4A6-3F49-7C7D-F19FA6DE70FB}"/>
              </a:ext>
            </a:extLst>
          </p:cNvPr>
          <p:cNvGrpSpPr/>
          <p:nvPr/>
        </p:nvGrpSpPr>
        <p:grpSpPr>
          <a:xfrm>
            <a:off x="218113" y="1169789"/>
            <a:ext cx="2453425" cy="1769225"/>
            <a:chOff x="218113" y="1169789"/>
            <a:chExt cx="2453425" cy="17692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3" y="178890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91102" y="1425757"/>
              <a:ext cx="500056" cy="42512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58" y="121415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58" y="2373763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91102" y="2150129"/>
              <a:ext cx="500056" cy="42704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198" y="121295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198" y="2372226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528142" y="1424557"/>
              <a:ext cx="500056" cy="12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528142" y="2583824"/>
              <a:ext cx="500056" cy="153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464147" y="1574179"/>
              <a:ext cx="628046" cy="8615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2040333" y="1639385"/>
              <a:ext cx="204821" cy="715269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235173" y="1643199"/>
              <a:ext cx="204821" cy="715269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1074065" y="1641247"/>
              <a:ext cx="204821" cy="730975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270579" y="1642898"/>
              <a:ext cx="204821" cy="730975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55097" y="2000507"/>
              <a:ext cx="1437096" cy="4336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86C70A-A366-0EF2-AFAD-AEABE3FAC0FA}"/>
                </a:ext>
              </a:extLst>
            </p:cNvPr>
            <p:cNvSpPr txBox="1"/>
            <p:nvPr/>
          </p:nvSpPr>
          <p:spPr>
            <a:xfrm>
              <a:off x="507353" y="144918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B6FE19B-B156-6430-7377-49D76059CC6D}"/>
                </a:ext>
              </a:extLst>
            </p:cNvPr>
            <p:cNvSpPr txBox="1"/>
            <p:nvPr/>
          </p:nvSpPr>
          <p:spPr>
            <a:xfrm>
              <a:off x="518559" y="230682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602DDFF-8F64-2300-D7DF-E6E22A6F1B34}"/>
                </a:ext>
              </a:extLst>
            </p:cNvPr>
            <p:cNvSpPr txBox="1"/>
            <p:nvPr/>
          </p:nvSpPr>
          <p:spPr>
            <a:xfrm>
              <a:off x="1615027" y="116978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B600A98-197A-0644-2238-E24F0E8D92CA}"/>
                </a:ext>
              </a:extLst>
            </p:cNvPr>
            <p:cNvSpPr txBox="1"/>
            <p:nvPr/>
          </p:nvSpPr>
          <p:spPr>
            <a:xfrm>
              <a:off x="1594608" y="266201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50B1573-3758-4BEF-7AFA-4F501C877BA0}"/>
                </a:ext>
              </a:extLst>
            </p:cNvPr>
            <p:cNvSpPr txBox="1"/>
            <p:nvPr/>
          </p:nvSpPr>
          <p:spPr>
            <a:xfrm>
              <a:off x="870968" y="177652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A52C77D-3BA9-E537-88BF-10CFE43CC713}"/>
                </a:ext>
              </a:extLst>
            </p:cNvPr>
            <p:cNvSpPr txBox="1"/>
            <p:nvPr/>
          </p:nvSpPr>
          <p:spPr>
            <a:xfrm>
              <a:off x="1417320" y="176826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65DA088-BE32-BF23-1ED7-7CE5105C475C}"/>
                </a:ext>
              </a:extLst>
            </p:cNvPr>
            <p:cNvSpPr txBox="1"/>
            <p:nvPr/>
          </p:nvSpPr>
          <p:spPr>
            <a:xfrm>
              <a:off x="1737554" y="210574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63759F-A3BC-538B-66BF-DE9AE1D1BE04}"/>
                </a:ext>
              </a:extLst>
            </p:cNvPr>
            <p:cNvSpPr txBox="1"/>
            <p:nvPr/>
          </p:nvSpPr>
          <p:spPr>
            <a:xfrm>
              <a:off x="1729439" y="159820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BCABC85-0D43-C2F1-5301-6CC135A481F5}"/>
                </a:ext>
              </a:extLst>
            </p:cNvPr>
            <p:cNvSpPr txBox="1"/>
            <p:nvPr/>
          </p:nvSpPr>
          <p:spPr>
            <a:xfrm>
              <a:off x="2002130" y="18425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0F1EDDC-D30A-D49D-847A-44520D00BDFB}"/>
                </a:ext>
              </a:extLst>
            </p:cNvPr>
            <p:cNvSpPr txBox="1"/>
            <p:nvPr/>
          </p:nvSpPr>
          <p:spPr>
            <a:xfrm>
              <a:off x="2408324" y="18425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8AE778E9-28E4-D8C6-F155-A5E093B72EE3}"/>
              </a:ext>
            </a:extLst>
          </p:cNvPr>
          <p:cNvSpPr>
            <a:spLocks noChangeAspect="1"/>
          </p:cNvSpPr>
          <p:nvPr/>
        </p:nvSpPr>
        <p:spPr>
          <a:xfrm>
            <a:off x="3326471" y="1725733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B8EA07-A865-A5C3-C2CC-7CB5A4E966F5}"/>
              </a:ext>
            </a:extLst>
          </p:cNvPr>
          <p:cNvCxnSpPr>
            <a:cxnSpLocks/>
            <a:stCxn id="8" idx="2"/>
            <a:endCxn id="6" idx="7"/>
          </p:cNvCxnSpPr>
          <p:nvPr/>
        </p:nvCxnSpPr>
        <p:spPr>
          <a:xfrm flipH="1">
            <a:off x="3699460" y="1362581"/>
            <a:ext cx="500056" cy="425127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50DEA33-F1BE-40A2-71F2-D3E450996C4D}"/>
              </a:ext>
            </a:extLst>
          </p:cNvPr>
          <p:cNvSpPr>
            <a:spLocks noChangeAspect="1"/>
          </p:cNvSpPr>
          <p:nvPr/>
        </p:nvSpPr>
        <p:spPr>
          <a:xfrm>
            <a:off x="4199516" y="1150983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4254A3-B514-B848-34B7-741484E8230B}"/>
              </a:ext>
            </a:extLst>
          </p:cNvPr>
          <p:cNvSpPr>
            <a:spLocks noChangeAspect="1"/>
          </p:cNvSpPr>
          <p:nvPr/>
        </p:nvSpPr>
        <p:spPr>
          <a:xfrm>
            <a:off x="4199516" y="2310587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999F6A-063F-F98B-9479-89DF57B2752D}"/>
              </a:ext>
            </a:extLst>
          </p:cNvPr>
          <p:cNvCxnSpPr>
            <a:cxnSpLocks/>
            <a:stCxn id="9" idx="2"/>
            <a:endCxn id="6" idx="5"/>
          </p:cNvCxnSpPr>
          <p:nvPr/>
        </p:nvCxnSpPr>
        <p:spPr>
          <a:xfrm flipH="1" flipV="1">
            <a:off x="3699460" y="2086953"/>
            <a:ext cx="500056" cy="427043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71773A-318A-953C-6A36-EEC03F39415E}"/>
              </a:ext>
            </a:extLst>
          </p:cNvPr>
          <p:cNvSpPr txBox="1"/>
          <p:nvPr/>
        </p:nvSpPr>
        <p:spPr>
          <a:xfrm>
            <a:off x="3762532" y="132900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EECE7-53D8-FD10-CCCD-C8017C8A5D4E}"/>
              </a:ext>
            </a:extLst>
          </p:cNvPr>
          <p:cNvSpPr txBox="1"/>
          <p:nvPr/>
        </p:nvSpPr>
        <p:spPr>
          <a:xfrm>
            <a:off x="3793941" y="203513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56BC25-895C-B890-AEE3-7B949B6B0335}"/>
              </a:ext>
            </a:extLst>
          </p:cNvPr>
          <p:cNvCxnSpPr>
            <a:cxnSpLocks/>
            <a:stCxn id="15" idx="2"/>
            <a:endCxn id="6" idx="6"/>
          </p:cNvCxnSpPr>
          <p:nvPr/>
        </p:nvCxnSpPr>
        <p:spPr>
          <a:xfrm flipH="1">
            <a:off x="3763455" y="1930513"/>
            <a:ext cx="436061" cy="6818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ED7DC78-3EA4-FF82-A630-10FEFFCCB78D}"/>
              </a:ext>
            </a:extLst>
          </p:cNvPr>
          <p:cNvSpPr>
            <a:spLocks noChangeAspect="1"/>
          </p:cNvSpPr>
          <p:nvPr/>
        </p:nvSpPr>
        <p:spPr>
          <a:xfrm>
            <a:off x="4199516" y="1718915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31B992-095D-C2C4-5338-94B8F2E9ED9A}"/>
              </a:ext>
            </a:extLst>
          </p:cNvPr>
          <p:cNvSpPr txBox="1"/>
          <p:nvPr/>
        </p:nvSpPr>
        <p:spPr>
          <a:xfrm>
            <a:off x="3774209" y="16820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E9B0DCA-2E44-99EA-D037-74330DF22C5E}"/>
              </a:ext>
            </a:extLst>
          </p:cNvPr>
          <p:cNvSpPr>
            <a:spLocks noChangeAspect="1"/>
          </p:cNvSpPr>
          <p:nvPr/>
        </p:nvSpPr>
        <p:spPr>
          <a:xfrm>
            <a:off x="4174328" y="2824231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2F46C7-7767-6DF0-CC71-05201FB1D8DE}"/>
              </a:ext>
            </a:extLst>
          </p:cNvPr>
          <p:cNvCxnSpPr>
            <a:cxnSpLocks/>
            <a:stCxn id="22" idx="2"/>
            <a:endCxn id="6" idx="4"/>
          </p:cNvCxnSpPr>
          <p:nvPr/>
        </p:nvCxnSpPr>
        <p:spPr>
          <a:xfrm flipH="1" flipV="1">
            <a:off x="3544963" y="2148929"/>
            <a:ext cx="629365" cy="88690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55AF72D-603B-374E-1E5E-A0F63D6E194E}"/>
              </a:ext>
            </a:extLst>
          </p:cNvPr>
          <p:cNvSpPr txBox="1"/>
          <p:nvPr/>
        </p:nvSpPr>
        <p:spPr>
          <a:xfrm>
            <a:off x="3793941" y="23763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8F58AB42-C557-A551-DCD6-1FD2900CC9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831" y="3280855"/>
                <a:ext cx="6685607" cy="159030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Generally speaking for a scenario shown in top-right, only for edge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𝑆𝐴</m:t>
                    </m:r>
                  </m:oMath>
                </a14:m>
                <a:r>
                  <a:rPr lang="en-US" sz="1400" dirty="0"/>
                  <a:t> we know for sure that this is the shortest path from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400" dirty="0"/>
                  <a:t>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For others, we are not sure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What is the assumption here?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Edge weights are always positive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Dijkstra’s algorithm is guaranteed to work for graphs with positive edge weights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For graphs with negative edge weights, we will study another algorithm</a:t>
                </a:r>
              </a:p>
            </p:txBody>
          </p:sp>
        </mc:Choice>
        <mc:Fallback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8F58AB42-C557-A551-DCD6-1FD2900CC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31" y="3280855"/>
                <a:ext cx="6685607" cy="1590301"/>
              </a:xfrm>
              <a:prstGeom prst="rect">
                <a:avLst/>
              </a:prstGeom>
              <a:blipFill>
                <a:blip r:embed="rId3"/>
                <a:stretch>
                  <a:fillRect l="-190" t="-1587" r="-56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12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8F58AB42-C557-A551-DCD6-1FD2900CC9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For the node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, the path is the shortest path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For all other nodes we are not sure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This slick fact is exploited in Dijkstra’s algorithm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Dijkstra’s algorithm is thus a greedy algorithm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Lets see what Dijkstra’s philosophy about ‘algorithms’ is</a:t>
                </a:r>
              </a:p>
            </p:txBody>
          </p:sp>
        </mc:Choice>
        <mc:Fallback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8F58AB42-C557-A551-DCD6-1FD2900CC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  <a:blipFill>
                <a:blip r:embed="rId3"/>
                <a:stretch>
                  <a:fillRect t="-2174" b="-9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3647098-4AA5-6D2D-7D61-EF6E7F615FF7}"/>
              </a:ext>
            </a:extLst>
          </p:cNvPr>
          <p:cNvGrpSpPr/>
          <p:nvPr/>
        </p:nvGrpSpPr>
        <p:grpSpPr>
          <a:xfrm>
            <a:off x="218113" y="1169789"/>
            <a:ext cx="2453425" cy="1769225"/>
            <a:chOff x="218113" y="1169789"/>
            <a:chExt cx="2453425" cy="17692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D65D41-1893-6685-DB34-2165565CC3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3" y="178890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D7CB10F-3ED9-3E94-95E6-AC67069AF64E}"/>
                </a:ext>
              </a:extLst>
            </p:cNvPr>
            <p:cNvCxnSpPr>
              <a:cxnSpLocks/>
              <a:stCxn id="16" idx="2"/>
              <a:endCxn id="10" idx="7"/>
            </p:cNvCxnSpPr>
            <p:nvPr/>
          </p:nvCxnSpPr>
          <p:spPr>
            <a:xfrm flipH="1">
              <a:off x="591102" y="1425757"/>
              <a:ext cx="500056" cy="42512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01EBA18-11C6-D772-8095-904DEB5F09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58" y="121415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5EB5244-2527-7242-4BA9-C0F9F5718F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1158" y="2373763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1BB067-6AD7-41CB-B29C-0066B933AC90}"/>
                </a:ext>
              </a:extLst>
            </p:cNvPr>
            <p:cNvCxnSpPr>
              <a:cxnSpLocks/>
              <a:stCxn id="17" idx="2"/>
              <a:endCxn id="10" idx="5"/>
            </p:cNvCxnSpPr>
            <p:nvPr/>
          </p:nvCxnSpPr>
          <p:spPr>
            <a:xfrm flipH="1" flipV="1">
              <a:off x="591102" y="2150129"/>
              <a:ext cx="500056" cy="42704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390AECE-B749-E67A-0D8F-AE6C1214C1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198" y="1212959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543DA38-597A-B756-2DF1-310E51AC3C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198" y="2372226"/>
              <a:ext cx="436984" cy="4231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C06CFF7-6C5C-53EB-DC23-02060AC3813B}"/>
                </a:ext>
              </a:extLst>
            </p:cNvPr>
            <p:cNvCxnSpPr>
              <a:cxnSpLocks/>
              <a:stCxn id="27" idx="2"/>
              <a:endCxn id="16" idx="6"/>
            </p:cNvCxnSpPr>
            <p:nvPr/>
          </p:nvCxnSpPr>
          <p:spPr>
            <a:xfrm flipH="1">
              <a:off x="1528142" y="1424557"/>
              <a:ext cx="500056" cy="12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F1482EC-F756-60FC-CE17-EAC9920F8E15}"/>
                </a:ext>
              </a:extLst>
            </p:cNvPr>
            <p:cNvCxnSpPr>
              <a:cxnSpLocks/>
              <a:stCxn id="29" idx="2"/>
              <a:endCxn id="17" idx="6"/>
            </p:cNvCxnSpPr>
            <p:nvPr/>
          </p:nvCxnSpPr>
          <p:spPr>
            <a:xfrm flipH="1">
              <a:off x="1528142" y="2583824"/>
              <a:ext cx="500056" cy="153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D1B6FB-D430-E47B-AD7E-A974865A8E02}"/>
                </a:ext>
              </a:extLst>
            </p:cNvPr>
            <p:cNvCxnSpPr>
              <a:cxnSpLocks/>
              <a:stCxn id="27" idx="3"/>
              <a:endCxn id="17" idx="7"/>
            </p:cNvCxnSpPr>
            <p:nvPr/>
          </p:nvCxnSpPr>
          <p:spPr>
            <a:xfrm flipH="1">
              <a:off x="1464147" y="1574179"/>
              <a:ext cx="628046" cy="86155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3AA32E3-B0E4-5171-F511-63D55EA1C2DC}"/>
                </a:ext>
              </a:extLst>
            </p:cNvPr>
            <p:cNvSpPr/>
            <p:nvPr/>
          </p:nvSpPr>
          <p:spPr>
            <a:xfrm>
              <a:off x="2040333" y="1639385"/>
              <a:ext cx="204821" cy="715269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7A0443-07C3-5465-2EAA-9F68A48A965B}"/>
                </a:ext>
              </a:extLst>
            </p:cNvPr>
            <p:cNvSpPr/>
            <p:nvPr/>
          </p:nvSpPr>
          <p:spPr>
            <a:xfrm flipH="1">
              <a:off x="2235173" y="1643199"/>
              <a:ext cx="204821" cy="715269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F3F6A7D-B0F9-430D-B138-6CB64B04AC34}"/>
                </a:ext>
              </a:extLst>
            </p:cNvPr>
            <p:cNvSpPr/>
            <p:nvPr/>
          </p:nvSpPr>
          <p:spPr>
            <a:xfrm>
              <a:off x="1074065" y="1641247"/>
              <a:ext cx="204821" cy="730975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4180841-7DBC-C9FF-C147-4821395011D0}"/>
                </a:ext>
              </a:extLst>
            </p:cNvPr>
            <p:cNvSpPr/>
            <p:nvPr/>
          </p:nvSpPr>
          <p:spPr>
            <a:xfrm flipH="1">
              <a:off x="1270579" y="1642898"/>
              <a:ext cx="204821" cy="730975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615D7A3-D447-F132-253E-8AE5D2E1C525}"/>
                </a:ext>
              </a:extLst>
            </p:cNvPr>
            <p:cNvCxnSpPr>
              <a:cxnSpLocks/>
              <a:stCxn id="10" idx="6"/>
              <a:endCxn id="29" idx="1"/>
            </p:cNvCxnSpPr>
            <p:nvPr/>
          </p:nvCxnSpPr>
          <p:spPr>
            <a:xfrm>
              <a:off x="655097" y="2000507"/>
              <a:ext cx="1437096" cy="43369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075BA9-2195-1BDC-EC9C-0226BEE7246B}"/>
                </a:ext>
              </a:extLst>
            </p:cNvPr>
            <p:cNvSpPr txBox="1"/>
            <p:nvPr/>
          </p:nvSpPr>
          <p:spPr>
            <a:xfrm>
              <a:off x="507353" y="1449187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9EC61B9-7D69-6DE9-6718-BB540C500950}"/>
                </a:ext>
              </a:extLst>
            </p:cNvPr>
            <p:cNvSpPr txBox="1"/>
            <p:nvPr/>
          </p:nvSpPr>
          <p:spPr>
            <a:xfrm>
              <a:off x="518559" y="230682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E457A7-8925-B677-BC82-62553810449C}"/>
                </a:ext>
              </a:extLst>
            </p:cNvPr>
            <p:cNvSpPr txBox="1"/>
            <p:nvPr/>
          </p:nvSpPr>
          <p:spPr>
            <a:xfrm>
              <a:off x="1615027" y="1169789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1251197-04D1-9909-CBEE-70DDF2B2CA74}"/>
                </a:ext>
              </a:extLst>
            </p:cNvPr>
            <p:cNvSpPr txBox="1"/>
            <p:nvPr/>
          </p:nvSpPr>
          <p:spPr>
            <a:xfrm>
              <a:off x="1594608" y="2662015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00F21C-B3AF-E556-4475-7939B5B1DE6E}"/>
                </a:ext>
              </a:extLst>
            </p:cNvPr>
            <p:cNvSpPr txBox="1"/>
            <p:nvPr/>
          </p:nvSpPr>
          <p:spPr>
            <a:xfrm>
              <a:off x="870968" y="177652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C60B78C-DC88-7584-4201-77B1D7A665DA}"/>
                </a:ext>
              </a:extLst>
            </p:cNvPr>
            <p:cNvSpPr txBox="1"/>
            <p:nvPr/>
          </p:nvSpPr>
          <p:spPr>
            <a:xfrm>
              <a:off x="1417320" y="176826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4B17985-3EDE-0349-2FB5-79EA71AB02D7}"/>
                </a:ext>
              </a:extLst>
            </p:cNvPr>
            <p:cNvSpPr txBox="1"/>
            <p:nvPr/>
          </p:nvSpPr>
          <p:spPr>
            <a:xfrm>
              <a:off x="1737554" y="2105744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7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2E1D552-A71F-11A2-D915-B22F64F41E89}"/>
                </a:ext>
              </a:extLst>
            </p:cNvPr>
            <p:cNvSpPr txBox="1"/>
            <p:nvPr/>
          </p:nvSpPr>
          <p:spPr>
            <a:xfrm>
              <a:off x="1729439" y="1598206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9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97E289-7DC5-59C4-619F-B4829544420E}"/>
                </a:ext>
              </a:extLst>
            </p:cNvPr>
            <p:cNvSpPr txBox="1"/>
            <p:nvPr/>
          </p:nvSpPr>
          <p:spPr>
            <a:xfrm>
              <a:off x="2002130" y="18425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0F760F-BB92-C496-FC2D-669A24FDB8AD}"/>
                </a:ext>
              </a:extLst>
            </p:cNvPr>
            <p:cNvSpPr txBox="1"/>
            <p:nvPr/>
          </p:nvSpPr>
          <p:spPr>
            <a:xfrm>
              <a:off x="2408324" y="1842581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6</a:t>
              </a:r>
            </a:p>
          </p:txBody>
        </p: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A2BFCCC9-5207-3536-332B-101725D6C0BF}"/>
              </a:ext>
            </a:extLst>
          </p:cNvPr>
          <p:cNvSpPr>
            <a:spLocks noChangeAspect="1"/>
          </p:cNvSpPr>
          <p:nvPr/>
        </p:nvSpPr>
        <p:spPr>
          <a:xfrm>
            <a:off x="3326471" y="1725733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4A55FF-A1DC-8704-6D46-5E9CD08BA023}"/>
              </a:ext>
            </a:extLst>
          </p:cNvPr>
          <p:cNvCxnSpPr>
            <a:cxnSpLocks/>
            <a:stCxn id="62" idx="2"/>
            <a:endCxn id="60" idx="7"/>
          </p:cNvCxnSpPr>
          <p:nvPr/>
        </p:nvCxnSpPr>
        <p:spPr>
          <a:xfrm flipH="1">
            <a:off x="3699460" y="1362581"/>
            <a:ext cx="500056" cy="425127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8A364D4A-D327-3CA6-41B4-BDDB37FD46CC}"/>
              </a:ext>
            </a:extLst>
          </p:cNvPr>
          <p:cNvSpPr>
            <a:spLocks noChangeAspect="1"/>
          </p:cNvSpPr>
          <p:nvPr/>
        </p:nvSpPr>
        <p:spPr>
          <a:xfrm>
            <a:off x="4199516" y="1150983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6246B78-2B0B-CF11-1354-FB9F6CDAE634}"/>
              </a:ext>
            </a:extLst>
          </p:cNvPr>
          <p:cNvSpPr>
            <a:spLocks noChangeAspect="1"/>
          </p:cNvSpPr>
          <p:nvPr/>
        </p:nvSpPr>
        <p:spPr>
          <a:xfrm>
            <a:off x="4199516" y="2310587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0F331A0-D60A-1CB5-070C-C208CF5AC315}"/>
              </a:ext>
            </a:extLst>
          </p:cNvPr>
          <p:cNvCxnSpPr>
            <a:cxnSpLocks/>
            <a:stCxn id="63" idx="2"/>
            <a:endCxn id="60" idx="5"/>
          </p:cNvCxnSpPr>
          <p:nvPr/>
        </p:nvCxnSpPr>
        <p:spPr>
          <a:xfrm flipH="1" flipV="1">
            <a:off x="3699460" y="2086953"/>
            <a:ext cx="500056" cy="427043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5DBED67-9FF7-AECA-F4EB-206B9D23AB8C}"/>
              </a:ext>
            </a:extLst>
          </p:cNvPr>
          <p:cNvSpPr txBox="1"/>
          <p:nvPr/>
        </p:nvSpPr>
        <p:spPr>
          <a:xfrm>
            <a:off x="3762532" y="132900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A73BEC-E43A-661F-6A57-07361CD12699}"/>
              </a:ext>
            </a:extLst>
          </p:cNvPr>
          <p:cNvSpPr txBox="1"/>
          <p:nvPr/>
        </p:nvSpPr>
        <p:spPr>
          <a:xfrm>
            <a:off x="3793941" y="203513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4436D2-94FC-F89D-DBC0-E039C9A1EEFD}"/>
              </a:ext>
            </a:extLst>
          </p:cNvPr>
          <p:cNvCxnSpPr>
            <a:cxnSpLocks/>
            <a:stCxn id="68" idx="2"/>
            <a:endCxn id="60" idx="6"/>
          </p:cNvCxnSpPr>
          <p:nvPr/>
        </p:nvCxnSpPr>
        <p:spPr>
          <a:xfrm flipH="1">
            <a:off x="3763455" y="1930513"/>
            <a:ext cx="436061" cy="6818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6AFD68DF-AF8D-7849-9F65-BDB8FF393E2F}"/>
              </a:ext>
            </a:extLst>
          </p:cNvPr>
          <p:cNvSpPr>
            <a:spLocks noChangeAspect="1"/>
          </p:cNvSpPr>
          <p:nvPr/>
        </p:nvSpPr>
        <p:spPr>
          <a:xfrm>
            <a:off x="4199516" y="1718915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6FD0F9-5CB0-9F66-67B2-32289E0E6F97}"/>
              </a:ext>
            </a:extLst>
          </p:cNvPr>
          <p:cNvSpPr txBox="1"/>
          <p:nvPr/>
        </p:nvSpPr>
        <p:spPr>
          <a:xfrm>
            <a:off x="3774209" y="16820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21740B0-A14A-59CF-8C8E-6BAF2BEE730C}"/>
              </a:ext>
            </a:extLst>
          </p:cNvPr>
          <p:cNvSpPr>
            <a:spLocks noChangeAspect="1"/>
          </p:cNvSpPr>
          <p:nvPr/>
        </p:nvSpPr>
        <p:spPr>
          <a:xfrm>
            <a:off x="4174328" y="2824231"/>
            <a:ext cx="436984" cy="42319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2521E6B-4174-C294-1D74-BA13BF86A9E7}"/>
              </a:ext>
            </a:extLst>
          </p:cNvPr>
          <p:cNvCxnSpPr>
            <a:cxnSpLocks/>
            <a:stCxn id="70" idx="2"/>
            <a:endCxn id="60" idx="4"/>
          </p:cNvCxnSpPr>
          <p:nvPr/>
        </p:nvCxnSpPr>
        <p:spPr>
          <a:xfrm flipH="1" flipV="1">
            <a:off x="3544963" y="2148929"/>
            <a:ext cx="629365" cy="886900"/>
          </a:xfrm>
          <a:prstGeom prst="straightConnector1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4A0DDC8-4B8A-E286-C237-EA78690ECBD5}"/>
              </a:ext>
            </a:extLst>
          </p:cNvPr>
          <p:cNvSpPr txBox="1"/>
          <p:nvPr/>
        </p:nvSpPr>
        <p:spPr>
          <a:xfrm>
            <a:off x="3793941" y="23763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1237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pic>
        <p:nvPicPr>
          <p:cNvPr id="1026" name="Picture 2" descr="Simplicity is a great virtue but it requires hard work to achieve it and education to appreciate it. And to make matters worse: complexity sells better. - Edsger Dijkstra">
            <a:extLst>
              <a:ext uri="{FF2B5EF4-FFF2-40B4-BE49-F238E27FC236}">
                <a16:creationId xmlns:a16="http://schemas.microsoft.com/office/drawing/2014/main" id="{DE721275-1C89-FE7A-0D73-C01853C24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7742"/>
            <a:ext cx="6858000" cy="322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D0A289-3312-A679-19EF-7E21E4DC7C68}"/>
              </a:ext>
            </a:extLst>
          </p:cNvPr>
          <p:cNvSpPr txBox="1">
            <a:spLocks/>
          </p:cNvSpPr>
          <p:nvPr/>
        </p:nvSpPr>
        <p:spPr>
          <a:xfrm>
            <a:off x="3978111" y="4721575"/>
            <a:ext cx="2853148" cy="12878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</a:t>
            </a:r>
            <a:r>
              <a:rPr lang="en-US" sz="1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www.azquotes.com</a:t>
            </a: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/quote/754978</a:t>
            </a:r>
          </a:p>
        </p:txBody>
      </p:sp>
    </p:spTree>
    <p:extLst>
      <p:ext uri="{BB962C8B-B14F-4D97-AF65-F5344CB8AC3E}">
        <p14:creationId xmlns:p14="http://schemas.microsoft.com/office/powerpoint/2010/main" val="14414114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778013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noStrik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strike="noStrik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8778013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BB361C-E3D5-960D-1132-AD043B9635D2}"/>
                  </a:ext>
                </a:extLst>
              </p:cNvPr>
              <p:cNvSpPr txBox="1"/>
              <p:nvPr/>
            </p:nvSpPr>
            <p:spPr>
              <a:xfrm>
                <a:off x="1131862" y="1082449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BB361C-E3D5-960D-1132-AD043B963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862" y="1082449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3E2586-8762-DB45-D0BD-C82E84A3BD3A}"/>
                  </a:ext>
                </a:extLst>
              </p:cNvPr>
              <p:cNvSpPr txBox="1"/>
              <p:nvPr/>
            </p:nvSpPr>
            <p:spPr>
              <a:xfrm>
                <a:off x="2075062" y="1083754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3E2586-8762-DB45-D0BD-C82E84A3B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62" y="1083754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F66944-1183-5716-D795-57959AD4EF7E}"/>
                  </a:ext>
                </a:extLst>
              </p:cNvPr>
              <p:cNvSpPr txBox="1"/>
              <p:nvPr/>
            </p:nvSpPr>
            <p:spPr>
              <a:xfrm>
                <a:off x="2047767" y="296066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F66944-1183-5716-D795-57959AD4E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767" y="2960668"/>
                <a:ext cx="35137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0994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651456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9651456"/>
                  </p:ext>
                </p:extLst>
              </p:nvPr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1BB361C-E3D5-960D-1132-AD043B9635D2}"/>
              </a:ext>
            </a:extLst>
          </p:cNvPr>
          <p:cNvSpPr txBox="1"/>
          <p:nvPr/>
        </p:nvSpPr>
        <p:spPr>
          <a:xfrm>
            <a:off x="1131862" y="108244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5D8A52-A3FF-48F9-8C36-6CDD4254CA28}"/>
                  </a:ext>
                </a:extLst>
              </p:cNvPr>
              <p:cNvSpPr txBox="1"/>
              <p:nvPr/>
            </p:nvSpPr>
            <p:spPr>
              <a:xfrm>
                <a:off x="2075062" y="1083754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5D8A52-A3FF-48F9-8C36-6CDD4254C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62" y="1083754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5BAC6-C908-B7C7-A40D-47DC2A97338B}"/>
                  </a:ext>
                </a:extLst>
              </p:cNvPr>
              <p:cNvSpPr txBox="1"/>
              <p:nvPr/>
            </p:nvSpPr>
            <p:spPr>
              <a:xfrm>
                <a:off x="2047767" y="296066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5BAC6-C908-B7C7-A40D-47DC2A973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767" y="296066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4665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Single Source Shortest Paths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21, 26, 27, 28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Graphs</a:t>
            </a:r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5CD0B07-E928-DC57-5204-99C9374FB54B}"/>
              </a:ext>
            </a:extLst>
          </p:cNvPr>
          <p:cNvGrpSpPr>
            <a:grpSpLocks noChangeAspect="1"/>
          </p:cNvGrpSpPr>
          <p:nvPr/>
        </p:nvGrpSpPr>
        <p:grpSpPr>
          <a:xfrm>
            <a:off x="218113" y="1363791"/>
            <a:ext cx="2247069" cy="1584000"/>
            <a:chOff x="218114" y="1297803"/>
            <a:chExt cx="2036321" cy="14822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AA71B2-21DE-EE99-7354-B8A8307DD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8114" y="1836740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71868B-DCB5-61FA-DFC0-C113DC7F556C}"/>
                </a:ext>
              </a:extLst>
            </p:cNvPr>
            <p:cNvCxnSpPr>
              <a:cxnSpLocks/>
              <a:stCxn id="21" idx="2"/>
              <a:endCxn id="19" idx="7"/>
            </p:cNvCxnSpPr>
            <p:nvPr/>
          </p:nvCxnSpPr>
          <p:spPr>
            <a:xfrm flipH="1">
              <a:off x="556121" y="1496926"/>
              <a:ext cx="453157" cy="39780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661B79E-D7E3-1577-18B5-C745D5833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1298926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63C2B1-0EC3-C3D7-2E11-D40825174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278" y="2384009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B815A8-85D4-305B-4141-7C3263E7FD38}"/>
                </a:ext>
              </a:extLst>
            </p:cNvPr>
            <p:cNvCxnSpPr>
              <a:cxnSpLocks/>
              <a:stCxn id="24" idx="2"/>
              <a:endCxn id="19" idx="5"/>
            </p:cNvCxnSpPr>
            <p:nvPr/>
          </p:nvCxnSpPr>
          <p:spPr>
            <a:xfrm flipH="1" flipV="1">
              <a:off x="556121" y="2174747"/>
              <a:ext cx="453157" cy="39960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87B946-ABAB-9CB7-58A3-6BF9574083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1297803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978A72-8FA2-277C-B9EC-5D0BB43914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8435" y="2382571"/>
              <a:ext cx="396000" cy="39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87E7148-F9E5-98FB-8058-A0E6A6DB0643}"/>
                </a:ext>
              </a:extLst>
            </p:cNvPr>
            <p:cNvCxnSpPr>
              <a:cxnSpLocks/>
              <a:stCxn id="42" idx="2"/>
              <a:endCxn id="21" idx="6"/>
            </p:cNvCxnSpPr>
            <p:nvPr/>
          </p:nvCxnSpPr>
          <p:spPr>
            <a:xfrm flipH="1">
              <a:off x="1405278" y="1495803"/>
              <a:ext cx="453157" cy="112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BD4F9D-2B07-9753-0CAB-BB2913FF1760}"/>
                </a:ext>
              </a:extLst>
            </p:cNvPr>
            <p:cNvCxnSpPr>
              <a:cxnSpLocks/>
              <a:stCxn id="43" idx="2"/>
              <a:endCxn id="24" idx="6"/>
            </p:cNvCxnSpPr>
            <p:nvPr/>
          </p:nvCxnSpPr>
          <p:spPr>
            <a:xfrm flipH="1">
              <a:off x="1405278" y="2580571"/>
              <a:ext cx="453157" cy="143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947E945-0011-9C5D-7AEE-1DB47751A39F}"/>
                </a:ext>
              </a:extLst>
            </p:cNvPr>
            <p:cNvCxnSpPr>
              <a:cxnSpLocks/>
              <a:stCxn id="42" idx="3"/>
              <a:endCxn id="24" idx="7"/>
            </p:cNvCxnSpPr>
            <p:nvPr/>
          </p:nvCxnSpPr>
          <p:spPr>
            <a:xfrm flipH="1">
              <a:off x="1347285" y="1635810"/>
              <a:ext cx="569143" cy="80619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4F5C-6D29-C8D2-35F2-8C2202BC69C2}"/>
                </a:ext>
              </a:extLst>
            </p:cNvPr>
            <p:cNvSpPr/>
            <p:nvPr/>
          </p:nvSpPr>
          <p:spPr>
            <a:xfrm>
              <a:off x="1869432" y="1696825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43C6359-93B8-07AE-C917-F19FA5ADA458}"/>
                </a:ext>
              </a:extLst>
            </p:cNvPr>
            <p:cNvSpPr/>
            <p:nvPr/>
          </p:nvSpPr>
          <p:spPr>
            <a:xfrm flipH="1">
              <a:off x="2045998" y="1700394"/>
              <a:ext cx="185611" cy="669303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54E4584F-1FAC-3BE8-A163-489651F0A642}"/>
                </a:ext>
              </a:extLst>
            </p:cNvPr>
            <p:cNvSpPr/>
            <p:nvPr/>
          </p:nvSpPr>
          <p:spPr>
            <a:xfrm>
              <a:off x="993788" y="1698568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4CF4ACE-A02C-DF8E-DB12-4E2953DAFED4}"/>
                </a:ext>
              </a:extLst>
            </p:cNvPr>
            <p:cNvSpPr/>
            <p:nvPr/>
          </p:nvSpPr>
          <p:spPr>
            <a:xfrm flipH="1">
              <a:off x="1171871" y="1700112"/>
              <a:ext cx="185611" cy="684000"/>
            </a:xfrm>
            <a:custGeom>
              <a:avLst/>
              <a:gdLst>
                <a:gd name="connsiteX0" fmla="*/ 176184 w 185611"/>
                <a:gd name="connsiteY0" fmla="*/ 669303 h 669303"/>
                <a:gd name="connsiteX1" fmla="*/ 25356 w 185611"/>
                <a:gd name="connsiteY1" fmla="*/ 499620 h 669303"/>
                <a:gd name="connsiteX2" fmla="*/ 15929 w 185611"/>
                <a:gd name="connsiteY2" fmla="*/ 179109 h 669303"/>
                <a:gd name="connsiteX3" fmla="*/ 185611 w 185611"/>
                <a:gd name="connsiteY3" fmla="*/ 0 h 6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611" h="669303">
                  <a:moveTo>
                    <a:pt x="176184" y="669303"/>
                  </a:moveTo>
                  <a:cubicBezTo>
                    <a:pt x="114124" y="625311"/>
                    <a:pt x="52065" y="581319"/>
                    <a:pt x="25356" y="499620"/>
                  </a:cubicBezTo>
                  <a:cubicBezTo>
                    <a:pt x="-1353" y="417921"/>
                    <a:pt x="-10780" y="262379"/>
                    <a:pt x="15929" y="179109"/>
                  </a:cubicBezTo>
                  <a:cubicBezTo>
                    <a:pt x="42638" y="95839"/>
                    <a:pt x="114124" y="47919"/>
                    <a:pt x="185611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73BD342-E114-ECF7-A13F-79AAC34CFEC4}"/>
                </a:ext>
              </a:extLst>
            </p:cNvPr>
            <p:cNvCxnSpPr>
              <a:cxnSpLocks/>
              <a:stCxn id="19" idx="6"/>
              <a:endCxn id="43" idx="1"/>
            </p:cNvCxnSpPr>
            <p:nvPr/>
          </p:nvCxnSpPr>
          <p:spPr>
            <a:xfrm>
              <a:off x="614114" y="2034740"/>
              <a:ext cx="1302314" cy="40582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non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086C70A-A366-0EF2-AFAD-AEABE3FAC0FA}"/>
              </a:ext>
            </a:extLst>
          </p:cNvPr>
          <p:cNvSpPr txBox="1"/>
          <p:nvPr/>
        </p:nvSpPr>
        <p:spPr>
          <a:xfrm>
            <a:off x="507353" y="160001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6FE19B-B156-6430-7377-49D76059CC6D}"/>
              </a:ext>
            </a:extLst>
          </p:cNvPr>
          <p:cNvSpPr txBox="1"/>
          <p:nvPr/>
        </p:nvSpPr>
        <p:spPr>
          <a:xfrm>
            <a:off x="518559" y="24576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02DDFF-8F64-2300-D7DF-E6E22A6F1B34}"/>
              </a:ext>
            </a:extLst>
          </p:cNvPr>
          <p:cNvSpPr txBox="1"/>
          <p:nvPr/>
        </p:nvSpPr>
        <p:spPr>
          <a:xfrm>
            <a:off x="1615027" y="13206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600A98-197A-0644-2238-E24F0E8D92CA}"/>
              </a:ext>
            </a:extLst>
          </p:cNvPr>
          <p:cNvSpPr txBox="1"/>
          <p:nvPr/>
        </p:nvSpPr>
        <p:spPr>
          <a:xfrm>
            <a:off x="1594608" y="281284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0B1573-3758-4BEF-7AFA-4F501C877BA0}"/>
              </a:ext>
            </a:extLst>
          </p:cNvPr>
          <p:cNvSpPr txBox="1"/>
          <p:nvPr/>
        </p:nvSpPr>
        <p:spPr>
          <a:xfrm>
            <a:off x="870968" y="19273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2C77D-3BA9-E537-88BF-10CFE43CC713}"/>
              </a:ext>
            </a:extLst>
          </p:cNvPr>
          <p:cNvSpPr txBox="1"/>
          <p:nvPr/>
        </p:nvSpPr>
        <p:spPr>
          <a:xfrm>
            <a:off x="1417320" y="19190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5DA088-BE32-BF23-1ED7-7CE5105C475C}"/>
              </a:ext>
            </a:extLst>
          </p:cNvPr>
          <p:cNvSpPr txBox="1"/>
          <p:nvPr/>
        </p:nvSpPr>
        <p:spPr>
          <a:xfrm>
            <a:off x="1737554" y="225657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A63759F-A3BC-538B-66BF-DE9AE1D1BE04}"/>
              </a:ext>
            </a:extLst>
          </p:cNvPr>
          <p:cNvSpPr txBox="1"/>
          <p:nvPr/>
        </p:nvSpPr>
        <p:spPr>
          <a:xfrm>
            <a:off x="1729439" y="17490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BCABC85-0D43-C2F1-5301-6CC135A481F5}"/>
              </a:ext>
            </a:extLst>
          </p:cNvPr>
          <p:cNvSpPr txBox="1"/>
          <p:nvPr/>
        </p:nvSpPr>
        <p:spPr>
          <a:xfrm>
            <a:off x="2002130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EDDC-D30A-D49D-847A-44520D00BDFB}"/>
              </a:ext>
            </a:extLst>
          </p:cNvPr>
          <p:cNvSpPr txBox="1"/>
          <p:nvPr/>
        </p:nvSpPr>
        <p:spPr>
          <a:xfrm>
            <a:off x="2408324" y="1993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51435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dirty="0"/>
                            <a:t> 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5">
                <a:extLst>
                  <a:ext uri="{FF2B5EF4-FFF2-40B4-BE49-F238E27FC236}">
                    <a16:creationId xmlns:a16="http://schemas.microsoft.com/office/drawing/2014/main" id="{4CB57C82-BDF3-6896-0FA6-0D5D56B03D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92074" y="1131723"/>
              <a:ext cx="3825054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61023">
                      <a:extLst>
                        <a:ext uri="{9D8B030D-6E8A-4147-A177-3AD203B41FA5}">
                          <a16:colId xmlns:a16="http://schemas.microsoft.com/office/drawing/2014/main" val="161364864"/>
                        </a:ext>
                      </a:extLst>
                    </a:gridCol>
                    <a:gridCol w="1555423">
                      <a:extLst>
                        <a:ext uri="{9D8B030D-6E8A-4147-A177-3AD203B41FA5}">
                          <a16:colId xmlns:a16="http://schemas.microsoft.com/office/drawing/2014/main" val="664922919"/>
                        </a:ext>
                      </a:extLst>
                    </a:gridCol>
                    <a:gridCol w="1708608">
                      <a:extLst>
                        <a:ext uri="{9D8B030D-6E8A-4147-A177-3AD203B41FA5}">
                          <a16:colId xmlns:a16="http://schemas.microsoft.com/office/drawing/2014/main" val="735165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5185" t="-6897" r="-741" b="-5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47953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18382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210345" r="-10967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1303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10345" r="-10967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4119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396667" r="-1096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/>
                            <a:t>Null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981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290" t="-513793" r="-10967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strike="sngStrike" dirty="0">
                              <a:solidFill>
                                <a:srgbClr val="FF0000"/>
                              </a:solidFill>
                            </a:rPr>
                            <a:t>Null</a:t>
                          </a:r>
                          <a:r>
                            <a:rPr lang="en-US" sz="1200" dirty="0"/>
                            <a:t> 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4434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683E3D-C216-3ECA-4B18-08F45AC3C0D5}"/>
              </a:ext>
            </a:extLst>
          </p:cNvPr>
          <p:cNvSpPr txBox="1"/>
          <p:nvPr/>
        </p:nvSpPr>
        <p:spPr>
          <a:xfrm>
            <a:off x="1120208" y="2958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5D8A52-A3FF-48F9-8C36-6CDD4254CA28}"/>
                  </a:ext>
                </a:extLst>
              </p:cNvPr>
              <p:cNvSpPr txBox="1"/>
              <p:nvPr/>
            </p:nvSpPr>
            <p:spPr>
              <a:xfrm>
                <a:off x="2075062" y="1083754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5D8A52-A3FF-48F9-8C36-6CDD4254C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62" y="1083754"/>
                <a:ext cx="35137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5BAC6-C908-B7C7-A40D-47DC2A97338B}"/>
                  </a:ext>
                </a:extLst>
              </p:cNvPr>
              <p:cNvSpPr txBox="1"/>
              <p:nvPr/>
            </p:nvSpPr>
            <p:spPr>
              <a:xfrm>
                <a:off x="2047767" y="296066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1200" dirty="0">
                  <a:solidFill>
                    <a:srgbClr val="0432FF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35BAC6-C908-B7C7-A40D-47DC2A973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767" y="2960668"/>
                <a:ext cx="3513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4A9B81E-D467-4F84-CC4B-B1510E1C18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Now, I know,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400" dirty="0"/>
                  <a:t> can not get any better. So, I shall first update the neighbors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400" dirty="0"/>
                  <a:t> and I shall not 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400" dirty="0"/>
                  <a:t> again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 also, same thing applies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400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4A9B81E-D467-4F84-CC4B-B1510E1C1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7" y="3618144"/>
                <a:ext cx="6596054" cy="1169420"/>
              </a:xfrm>
              <a:prstGeom prst="rect">
                <a:avLst/>
              </a:prstGeom>
              <a:blipFill>
                <a:blip r:embed="rId6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EA4708F-5D8F-7438-C7CE-D9DA377A35B6}"/>
              </a:ext>
            </a:extLst>
          </p:cNvPr>
          <p:cNvSpPr txBox="1"/>
          <p:nvPr/>
        </p:nvSpPr>
        <p:spPr>
          <a:xfrm>
            <a:off x="1131862" y="108244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72157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Center4AITemplate</Template>
  <TotalTime>113562</TotalTime>
  <Words>11711</Words>
  <Application>Microsoft Macintosh PowerPoint</Application>
  <PresentationFormat>Custom</PresentationFormat>
  <Paragraphs>3292</Paragraphs>
  <Slides>113</Slides>
  <Notes>113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8" baseType="lpstr">
      <vt:lpstr>Arial</vt:lpstr>
      <vt:lpstr>Calibri</vt:lpstr>
      <vt:lpstr>Cambria Math</vt:lpstr>
      <vt:lpstr>Segoe UI</vt:lpstr>
      <vt:lpstr>Office Theme</vt:lpstr>
      <vt:lpstr>Algorithms – I (CS29003/203)</vt:lpstr>
      <vt:lpstr>Resources</vt:lpstr>
      <vt:lpstr>Introduction - Seven Bridges of Königsberg</vt:lpstr>
      <vt:lpstr>Introduction - Seven Bridges of Königsberg</vt:lpstr>
      <vt:lpstr>Introduction - Seven Bridges of Königsberg</vt:lpstr>
      <vt:lpstr>Introduction - Graphs</vt:lpstr>
      <vt:lpstr>Introduction - Graphs</vt:lpstr>
      <vt:lpstr>Introduction - Graphs</vt:lpstr>
      <vt:lpstr>Graphs - Definitions</vt:lpstr>
      <vt:lpstr>Graphs - Definitions</vt:lpstr>
      <vt:lpstr>Graphs - Definitions</vt:lpstr>
      <vt:lpstr>Graphs - Definitions</vt:lpstr>
      <vt:lpstr>Graphs - Definitions</vt:lpstr>
      <vt:lpstr>Graphs - Definitions</vt:lpstr>
      <vt:lpstr>Graphs - Definitions</vt:lpstr>
      <vt:lpstr>Graphs - Definitions</vt:lpstr>
      <vt:lpstr>Trees</vt:lpstr>
      <vt:lpstr>Graph Representations</vt:lpstr>
      <vt:lpstr>Graph Representations</vt:lpstr>
      <vt:lpstr>Graph Representations</vt:lpstr>
      <vt:lpstr>Graph Representations</vt:lpstr>
      <vt:lpstr>Graph Traversal/Search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</vt:lpstr>
      <vt:lpstr>Breadth First Search Tree</vt:lpstr>
      <vt:lpstr>Breadth First Search - Pseudocode</vt:lpstr>
      <vt:lpstr>Breadth First Search - Pseudocode</vt:lpstr>
      <vt:lpstr>Breadth First Search - Analysis</vt:lpstr>
      <vt:lpstr>Depth First Search (DFS)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</vt:lpstr>
      <vt:lpstr>Depth First Search - Pseudocode</vt:lpstr>
      <vt:lpstr>Depth First Search - Analysis</vt:lpstr>
      <vt:lpstr>Depth First Search - Pseudocode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</vt:lpstr>
      <vt:lpstr>Topological Sort - Pseudocode</vt:lpstr>
      <vt:lpstr>Topological Sort - Analysis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Topological Sort - DFS</vt:lpstr>
      <vt:lpstr>Single Source Shortest Paths</vt:lpstr>
      <vt:lpstr>Shortest Path Variants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Single Source Shortest Paths</vt:lpstr>
      <vt:lpstr>Dijkstra’s Algorithm - Pseudocode</vt:lpstr>
      <vt:lpstr>Dijkstra’s Algorithm - Analysis</vt:lpstr>
      <vt:lpstr>Remembering Priority Queue</vt:lpstr>
      <vt:lpstr>PowerPoint Presentation</vt:lpstr>
      <vt:lpstr>Dijkstra’s Algorithm - Analysis</vt:lpstr>
      <vt:lpstr>Dijkstra’s Algorithm -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Foundations and Applications</dc:title>
  <dc:creator>Das, Abir</dc:creator>
  <cp:lastModifiedBy>Microsoft Office User</cp:lastModifiedBy>
  <cp:revision>3338</cp:revision>
  <cp:lastPrinted>2019-07-16T19:24:24Z</cp:lastPrinted>
  <dcterms:created xsi:type="dcterms:W3CDTF">2019-01-13T09:33:50Z</dcterms:created>
  <dcterms:modified xsi:type="dcterms:W3CDTF">2022-10-28T04:55:58Z</dcterms:modified>
</cp:coreProperties>
</file>